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85" r:id="rId2"/>
    <p:sldId id="659" r:id="rId3"/>
    <p:sldId id="653" r:id="rId4"/>
    <p:sldId id="654" r:id="rId5"/>
    <p:sldId id="657" r:id="rId6"/>
    <p:sldId id="655" r:id="rId7"/>
    <p:sldId id="671" r:id="rId8"/>
    <p:sldId id="648" r:id="rId9"/>
    <p:sldId id="323" r:id="rId10"/>
    <p:sldId id="658" r:id="rId11"/>
    <p:sldId id="646" r:id="rId12"/>
    <p:sldId id="326" r:id="rId13"/>
    <p:sldId id="327" r:id="rId14"/>
    <p:sldId id="328" r:id="rId15"/>
    <p:sldId id="660" r:id="rId16"/>
    <p:sldId id="329" r:id="rId17"/>
    <p:sldId id="330" r:id="rId18"/>
    <p:sldId id="331" r:id="rId19"/>
    <p:sldId id="332" r:id="rId20"/>
    <p:sldId id="651" r:id="rId21"/>
    <p:sldId id="652" r:id="rId22"/>
    <p:sldId id="494" r:id="rId23"/>
    <p:sldId id="492" r:id="rId24"/>
    <p:sldId id="661" r:id="rId25"/>
    <p:sldId id="524" r:id="rId26"/>
    <p:sldId id="662" r:id="rId27"/>
    <p:sldId id="333" r:id="rId28"/>
    <p:sldId id="334" r:id="rId29"/>
    <p:sldId id="386" r:id="rId30"/>
    <p:sldId id="335" r:id="rId31"/>
    <p:sldId id="526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343" r:id="rId40"/>
    <p:sldId id="345" r:id="rId41"/>
    <p:sldId id="499" r:id="rId42"/>
    <p:sldId id="506" r:id="rId43"/>
    <p:sldId id="507" r:id="rId44"/>
    <p:sldId id="508" r:id="rId45"/>
    <p:sldId id="501" r:id="rId46"/>
    <p:sldId id="502" r:id="rId47"/>
    <p:sldId id="500" r:id="rId48"/>
    <p:sldId id="503" r:id="rId49"/>
    <p:sldId id="435" r:id="rId50"/>
    <p:sldId id="436" r:id="rId51"/>
    <p:sldId id="527" r:id="rId52"/>
    <p:sldId id="504" r:id="rId53"/>
    <p:sldId id="509" r:id="rId54"/>
    <p:sldId id="510" r:id="rId55"/>
    <p:sldId id="528" r:id="rId56"/>
    <p:sldId id="511" r:id="rId57"/>
    <p:sldId id="512" r:id="rId58"/>
    <p:sldId id="513" r:id="rId59"/>
    <p:sldId id="431" r:id="rId60"/>
    <p:sldId id="514" r:id="rId61"/>
    <p:sldId id="663" r:id="rId62"/>
    <p:sldId id="515" r:id="rId63"/>
    <p:sldId id="649" r:id="rId64"/>
    <p:sldId id="664" r:id="rId65"/>
    <p:sldId id="516" r:id="rId66"/>
    <p:sldId id="517" r:id="rId67"/>
    <p:sldId id="518" r:id="rId68"/>
    <p:sldId id="666" r:id="rId69"/>
    <p:sldId id="529" r:id="rId70"/>
    <p:sldId id="668" r:id="rId71"/>
    <p:sldId id="360" r:id="rId72"/>
    <p:sldId id="669" r:id="rId73"/>
    <p:sldId id="670" r:id="rId74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jpeg"/><Relationship Id="rId4" Type="http://schemas.openxmlformats.org/officeDocument/2006/relationships/image" Target="../media/image28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BFE04-4906-4E14-853A-84C4BCBEEBB4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9E470F-9653-4D90-B3A1-0463E038E828}">
      <dgm:prSet phldrT="[Text]"/>
      <dgm:spPr/>
      <dgm:t>
        <a:bodyPr/>
        <a:lstStyle/>
        <a:p>
          <a:r>
            <a:rPr lang="en-US" dirty="0"/>
            <a:t>Association Rule Discovery</a:t>
          </a:r>
        </a:p>
      </dgm:t>
    </dgm:pt>
    <dgm:pt modelId="{1295A32D-AB4D-45B1-B2AD-49A068FF1A68}" type="parTrans" cxnId="{96AC8C24-59DB-408F-9C49-06A1306D41FE}">
      <dgm:prSet/>
      <dgm:spPr/>
      <dgm:t>
        <a:bodyPr/>
        <a:lstStyle/>
        <a:p>
          <a:endParaRPr lang="en-US"/>
        </a:p>
      </dgm:t>
    </dgm:pt>
    <dgm:pt modelId="{F2F58A84-3390-4FC4-B99E-B41AF7B8B360}" type="sibTrans" cxnId="{96AC8C24-59DB-408F-9C49-06A1306D41FE}">
      <dgm:prSet/>
      <dgm:spPr/>
      <dgm:t>
        <a:bodyPr/>
        <a:lstStyle/>
        <a:p>
          <a:endParaRPr lang="en-US"/>
        </a:p>
      </dgm:t>
    </dgm:pt>
    <dgm:pt modelId="{4BF25D00-5001-4273-9163-4E4444C73E7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Bayes’ Theorem</a:t>
          </a:r>
        </a:p>
      </dgm:t>
    </dgm:pt>
    <dgm:pt modelId="{183CDA86-D2A2-4928-A147-F928D14D1C06}" type="parTrans" cxnId="{8E2520F3-2F5E-466D-A277-80567E302064}">
      <dgm:prSet/>
      <dgm:spPr/>
      <dgm:t>
        <a:bodyPr/>
        <a:lstStyle/>
        <a:p>
          <a:endParaRPr lang="en-US"/>
        </a:p>
      </dgm:t>
    </dgm:pt>
    <dgm:pt modelId="{37D10747-9458-43C7-AC03-0E39DBBB7F7E}" type="sibTrans" cxnId="{8E2520F3-2F5E-466D-A277-80567E302064}">
      <dgm:prSet/>
      <dgm:spPr/>
      <dgm:t>
        <a:bodyPr/>
        <a:lstStyle/>
        <a:p>
          <a:endParaRPr lang="en-US"/>
        </a:p>
      </dgm:t>
    </dgm:pt>
    <dgm:pt modelId="{BAFACFAD-9A15-4613-A037-82D8DBD6752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Market Basket Example</a:t>
          </a:r>
        </a:p>
      </dgm:t>
    </dgm:pt>
    <dgm:pt modelId="{442DA4D6-BE69-41AB-8EDA-C1C48A27923C}" type="parTrans" cxnId="{08AD57B0-17FC-4030-8BF1-3A3F831B5ACC}">
      <dgm:prSet/>
      <dgm:spPr/>
      <dgm:t>
        <a:bodyPr/>
        <a:lstStyle/>
        <a:p>
          <a:endParaRPr lang="en-US"/>
        </a:p>
      </dgm:t>
    </dgm:pt>
    <dgm:pt modelId="{2BE2DD2E-9DE5-4486-B1E0-FC34CE8F5A02}" type="sibTrans" cxnId="{08AD57B0-17FC-4030-8BF1-3A3F831B5ACC}">
      <dgm:prSet/>
      <dgm:spPr/>
      <dgm:t>
        <a:bodyPr/>
        <a:lstStyle/>
        <a:p>
          <a:endParaRPr lang="en-US"/>
        </a:p>
      </dgm:t>
    </dgm:pt>
    <dgm:pt modelId="{95833C44-3385-4139-819A-2DE75172A37C}" type="pres">
      <dgm:prSet presAssocID="{B84BFE04-4906-4E14-853A-84C4BCBEEBB4}" presName="linearFlow" presStyleCnt="0">
        <dgm:presLayoutVars>
          <dgm:dir/>
          <dgm:resizeHandles val="exact"/>
        </dgm:presLayoutVars>
      </dgm:prSet>
      <dgm:spPr/>
    </dgm:pt>
    <dgm:pt modelId="{B513C87B-7085-4C88-916C-9A5411BC79AA}" type="pres">
      <dgm:prSet presAssocID="{DA9E470F-9653-4D90-B3A1-0463E038E828}" presName="comp" presStyleCnt="0"/>
      <dgm:spPr/>
    </dgm:pt>
    <dgm:pt modelId="{E9266122-AD3A-46C0-8A89-6E29D6D20BAB}" type="pres">
      <dgm:prSet presAssocID="{DA9E470F-9653-4D90-B3A1-0463E038E828}" presName="rect2" presStyleLbl="node1" presStyleIdx="0" presStyleCnt="3" custScaleX="231903">
        <dgm:presLayoutVars>
          <dgm:bulletEnabled val="1"/>
        </dgm:presLayoutVars>
      </dgm:prSet>
      <dgm:spPr/>
    </dgm:pt>
    <dgm:pt modelId="{5771DB36-DE7A-4B9A-B7AA-66C51A14289D}" type="pres">
      <dgm:prSet presAssocID="{DA9E470F-9653-4D90-B3A1-0463E038E828}" presName="rect1" presStyleLbl="lnNode1" presStyleIdx="0" presStyleCnt="3" custLinFactX="-37175" custLinFactNeighborX="-100000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506DA75-93BE-41EB-954D-14A97D817C35}" type="pres">
      <dgm:prSet presAssocID="{F2F58A84-3390-4FC4-B99E-B41AF7B8B360}" presName="sibTrans" presStyleCnt="0"/>
      <dgm:spPr/>
    </dgm:pt>
    <dgm:pt modelId="{F570D2C9-B675-40D0-94D3-22751BCEC887}" type="pres">
      <dgm:prSet presAssocID="{4BF25D00-5001-4273-9163-4E4444C73E7E}" presName="comp" presStyleCnt="0"/>
      <dgm:spPr/>
    </dgm:pt>
    <dgm:pt modelId="{618C5668-5656-469F-B314-D99AB44B1D48}" type="pres">
      <dgm:prSet presAssocID="{4BF25D00-5001-4273-9163-4E4444C73E7E}" presName="rect2" presStyleLbl="node1" presStyleIdx="1" presStyleCnt="3" custScaleX="231903" custLinFactNeighborX="-44670" custLinFactNeighborY="1703">
        <dgm:presLayoutVars>
          <dgm:bulletEnabled val="1"/>
        </dgm:presLayoutVars>
      </dgm:prSet>
      <dgm:spPr/>
    </dgm:pt>
    <dgm:pt modelId="{FB745ECC-3FA5-49FA-9765-47AA29FFC244}" type="pres">
      <dgm:prSet presAssocID="{4BF25D00-5001-4273-9163-4E4444C73E7E}" presName="rect1" presStyleLbl="lnNode1" presStyleIdx="1" presStyleCnt="3" custLinFactNeighborX="38751" custLinFactNeighborY="170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31120DB-03EA-47AD-99F7-7E6E11701557}" type="pres">
      <dgm:prSet presAssocID="{37D10747-9458-43C7-AC03-0E39DBBB7F7E}" presName="sibTrans" presStyleCnt="0"/>
      <dgm:spPr/>
    </dgm:pt>
    <dgm:pt modelId="{E13963A0-3056-4E69-8475-07AC2CDD52A2}" type="pres">
      <dgm:prSet presAssocID="{BAFACFAD-9A15-4613-A037-82D8DBD67521}" presName="comp" presStyleCnt="0"/>
      <dgm:spPr/>
    </dgm:pt>
    <dgm:pt modelId="{5D8DD42E-A67A-4DD7-9C6E-3B9EBAFFA177}" type="pres">
      <dgm:prSet presAssocID="{BAFACFAD-9A15-4613-A037-82D8DBD67521}" presName="rect2" presStyleLbl="node1" presStyleIdx="2" presStyleCnt="3" custScaleX="231903">
        <dgm:presLayoutVars>
          <dgm:bulletEnabled val="1"/>
        </dgm:presLayoutVars>
      </dgm:prSet>
      <dgm:spPr/>
    </dgm:pt>
    <dgm:pt modelId="{F69601A0-7B05-4628-94B6-219AC1F9D25C}" type="pres">
      <dgm:prSet presAssocID="{BAFACFAD-9A15-4613-A037-82D8DBD67521}" presName="rect1" presStyleLbl="lnNode1" presStyleIdx="2" presStyleCnt="3" custLinFactX="-36454" custLinFactNeighborX="-100000" custLinFactNeighborY="71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96AC8C24-59DB-408F-9C49-06A1306D41FE}" srcId="{B84BFE04-4906-4E14-853A-84C4BCBEEBB4}" destId="{DA9E470F-9653-4D90-B3A1-0463E038E828}" srcOrd="0" destOrd="0" parTransId="{1295A32D-AB4D-45B1-B2AD-49A068FF1A68}" sibTransId="{F2F58A84-3390-4FC4-B99E-B41AF7B8B360}"/>
    <dgm:cxn modelId="{8C93C566-7B5E-4AC3-AB29-2D967C9AD2FA}" type="presOf" srcId="{B84BFE04-4906-4E14-853A-84C4BCBEEBB4}" destId="{95833C44-3385-4139-819A-2DE75172A37C}" srcOrd="0" destOrd="0" presId="urn:microsoft.com/office/officeart/2008/layout/AlternatingPictureBlocks"/>
    <dgm:cxn modelId="{5CDE7871-481E-47DF-957D-08AC37A30FE4}" type="presOf" srcId="{4BF25D00-5001-4273-9163-4E4444C73E7E}" destId="{618C5668-5656-469F-B314-D99AB44B1D48}" srcOrd="0" destOrd="0" presId="urn:microsoft.com/office/officeart/2008/layout/AlternatingPictureBlocks"/>
    <dgm:cxn modelId="{08AD57B0-17FC-4030-8BF1-3A3F831B5ACC}" srcId="{B84BFE04-4906-4E14-853A-84C4BCBEEBB4}" destId="{BAFACFAD-9A15-4613-A037-82D8DBD67521}" srcOrd="2" destOrd="0" parTransId="{442DA4D6-BE69-41AB-8EDA-C1C48A27923C}" sibTransId="{2BE2DD2E-9DE5-4486-B1E0-FC34CE8F5A02}"/>
    <dgm:cxn modelId="{7BB586CA-EDE8-4A7A-950F-D7773663192C}" type="presOf" srcId="{BAFACFAD-9A15-4613-A037-82D8DBD67521}" destId="{5D8DD42E-A67A-4DD7-9C6E-3B9EBAFFA177}" srcOrd="0" destOrd="0" presId="urn:microsoft.com/office/officeart/2008/layout/AlternatingPictureBlocks"/>
    <dgm:cxn modelId="{CE2C0BCC-7401-4543-9674-D739137D7625}" type="presOf" srcId="{DA9E470F-9653-4D90-B3A1-0463E038E828}" destId="{E9266122-AD3A-46C0-8A89-6E29D6D20BAB}" srcOrd="0" destOrd="0" presId="urn:microsoft.com/office/officeart/2008/layout/AlternatingPictureBlocks"/>
    <dgm:cxn modelId="{8E2520F3-2F5E-466D-A277-80567E302064}" srcId="{B84BFE04-4906-4E14-853A-84C4BCBEEBB4}" destId="{4BF25D00-5001-4273-9163-4E4444C73E7E}" srcOrd="1" destOrd="0" parTransId="{183CDA86-D2A2-4928-A147-F928D14D1C06}" sibTransId="{37D10747-9458-43C7-AC03-0E39DBBB7F7E}"/>
    <dgm:cxn modelId="{035C4904-967C-4741-BB68-82D4AA728A9E}" type="presParOf" srcId="{95833C44-3385-4139-819A-2DE75172A37C}" destId="{B513C87B-7085-4C88-916C-9A5411BC79AA}" srcOrd="0" destOrd="0" presId="urn:microsoft.com/office/officeart/2008/layout/AlternatingPictureBlocks"/>
    <dgm:cxn modelId="{4777B0F1-E169-4229-9BD0-62615BC1B0F0}" type="presParOf" srcId="{B513C87B-7085-4C88-916C-9A5411BC79AA}" destId="{E9266122-AD3A-46C0-8A89-6E29D6D20BAB}" srcOrd="0" destOrd="0" presId="urn:microsoft.com/office/officeart/2008/layout/AlternatingPictureBlocks"/>
    <dgm:cxn modelId="{4C247632-8D62-421D-9FC6-FEDD41BE83B2}" type="presParOf" srcId="{B513C87B-7085-4C88-916C-9A5411BC79AA}" destId="{5771DB36-DE7A-4B9A-B7AA-66C51A14289D}" srcOrd="1" destOrd="0" presId="urn:microsoft.com/office/officeart/2008/layout/AlternatingPictureBlocks"/>
    <dgm:cxn modelId="{C99C4B6B-059D-43A0-99A9-5A9290B6CF26}" type="presParOf" srcId="{95833C44-3385-4139-819A-2DE75172A37C}" destId="{3506DA75-93BE-41EB-954D-14A97D817C35}" srcOrd="1" destOrd="0" presId="urn:microsoft.com/office/officeart/2008/layout/AlternatingPictureBlocks"/>
    <dgm:cxn modelId="{1A9861C1-6B65-493D-88CD-DB452721C674}" type="presParOf" srcId="{95833C44-3385-4139-819A-2DE75172A37C}" destId="{F570D2C9-B675-40D0-94D3-22751BCEC887}" srcOrd="2" destOrd="0" presId="urn:microsoft.com/office/officeart/2008/layout/AlternatingPictureBlocks"/>
    <dgm:cxn modelId="{8A06E362-24D2-4348-90BE-43A798E2CF6C}" type="presParOf" srcId="{F570D2C9-B675-40D0-94D3-22751BCEC887}" destId="{618C5668-5656-469F-B314-D99AB44B1D48}" srcOrd="0" destOrd="0" presId="urn:microsoft.com/office/officeart/2008/layout/AlternatingPictureBlocks"/>
    <dgm:cxn modelId="{AB6A9922-98F6-4DC6-8F55-A5AA2404EDF4}" type="presParOf" srcId="{F570D2C9-B675-40D0-94D3-22751BCEC887}" destId="{FB745ECC-3FA5-49FA-9765-47AA29FFC244}" srcOrd="1" destOrd="0" presId="urn:microsoft.com/office/officeart/2008/layout/AlternatingPictureBlocks"/>
    <dgm:cxn modelId="{BD3DB607-77A6-402F-BDC3-357B5208A5B9}" type="presParOf" srcId="{95833C44-3385-4139-819A-2DE75172A37C}" destId="{631120DB-03EA-47AD-99F7-7E6E11701557}" srcOrd="3" destOrd="0" presId="urn:microsoft.com/office/officeart/2008/layout/AlternatingPictureBlocks"/>
    <dgm:cxn modelId="{43263879-FD07-4FE7-BA53-59EFB291D344}" type="presParOf" srcId="{95833C44-3385-4139-819A-2DE75172A37C}" destId="{E13963A0-3056-4E69-8475-07AC2CDD52A2}" srcOrd="4" destOrd="0" presId="urn:microsoft.com/office/officeart/2008/layout/AlternatingPictureBlocks"/>
    <dgm:cxn modelId="{A7D6700D-6B7E-48A1-A7BE-350C9D26AE10}" type="presParOf" srcId="{E13963A0-3056-4E69-8475-07AC2CDD52A2}" destId="{5D8DD42E-A67A-4DD7-9C6E-3B9EBAFFA177}" srcOrd="0" destOrd="0" presId="urn:microsoft.com/office/officeart/2008/layout/AlternatingPictureBlocks"/>
    <dgm:cxn modelId="{67563F37-0675-4D1E-8C80-5E8B28F45B0E}" type="presParOf" srcId="{E13963A0-3056-4E69-8475-07AC2CDD52A2}" destId="{F69601A0-7B05-4628-94B6-219AC1F9D25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B143AF-1F37-4865-A1BD-E6DF877F049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86D1AB-E192-4107-8721-BEB664687290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pPr algn="ctr"/>
          <a:r>
            <a:rPr lang="en-US" dirty="0"/>
            <a:t>Which coupons</a:t>
          </a:r>
          <a:br>
            <a:rPr lang="en-US" dirty="0"/>
          </a:br>
          <a:r>
            <a:rPr lang="en-US" dirty="0"/>
            <a:t>to distribute?</a:t>
          </a:r>
        </a:p>
      </dgm:t>
    </dgm:pt>
    <dgm:pt modelId="{DC9630A6-46A1-402A-9F2B-A0CB5AEA1979}" type="parTrans" cxnId="{522434BF-982A-49F8-84C1-05B7B31C388D}">
      <dgm:prSet/>
      <dgm:spPr/>
      <dgm:t>
        <a:bodyPr/>
        <a:lstStyle/>
        <a:p>
          <a:endParaRPr lang="en-US"/>
        </a:p>
      </dgm:t>
    </dgm:pt>
    <dgm:pt modelId="{6BD7A587-85A2-4EB9-A947-F5AAA25C5807}" type="sibTrans" cxnId="{522434BF-982A-49F8-84C1-05B7B31C388D}">
      <dgm:prSet/>
      <dgm:spPr/>
      <dgm:t>
        <a:bodyPr/>
        <a:lstStyle/>
        <a:p>
          <a:endParaRPr lang="en-US"/>
        </a:p>
      </dgm:t>
    </dgm:pt>
    <dgm:pt modelId="{65442EE3-26F4-4E7B-984C-0F6069495234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pPr algn="ctr"/>
          <a:r>
            <a:rPr lang="en-US" dirty="0"/>
            <a:t>When to put a</a:t>
          </a:r>
          <a:br>
            <a:rPr lang="en-US" dirty="0"/>
          </a:br>
          <a:r>
            <a:rPr lang="en-US" dirty="0"/>
            <a:t>product on sale?</a:t>
          </a:r>
        </a:p>
      </dgm:t>
    </dgm:pt>
    <dgm:pt modelId="{9694BD94-5532-465B-86FB-646CFC288C96}" type="parTrans" cxnId="{144BDE31-6320-40CD-800F-CE15B4C70AE8}">
      <dgm:prSet/>
      <dgm:spPr/>
      <dgm:t>
        <a:bodyPr/>
        <a:lstStyle/>
        <a:p>
          <a:endParaRPr lang="en-US"/>
        </a:p>
      </dgm:t>
    </dgm:pt>
    <dgm:pt modelId="{9FEE1AB5-5446-4D07-A1CD-91D2B4546227}" type="sibTrans" cxnId="{144BDE31-6320-40CD-800F-CE15B4C70AE8}">
      <dgm:prSet/>
      <dgm:spPr/>
      <dgm:t>
        <a:bodyPr/>
        <a:lstStyle/>
        <a:p>
          <a:endParaRPr lang="en-US"/>
        </a:p>
      </dgm:t>
    </dgm:pt>
    <dgm:pt modelId="{FF893724-00D4-4C57-9B32-E40924281C0E}">
      <dgm:prSet phldrT="[Text]"/>
      <dgm:spPr>
        <a:blipFill rotWithShape="0">
          <a:blip xmlns:r="http://schemas.openxmlformats.org/officeDocument/2006/relationships" r:embed="rId1"/>
          <a:tile tx="0" ty="0" sx="100000" sy="100000" flip="none" algn="tl"/>
        </a:blipFill>
      </dgm:spPr>
      <dgm:t>
        <a:bodyPr/>
        <a:lstStyle/>
        <a:p>
          <a:pPr algn="ctr"/>
          <a:r>
            <a:rPr lang="en-US" dirty="0"/>
            <a:t>What products are put together on the shelf?</a:t>
          </a:r>
        </a:p>
      </dgm:t>
    </dgm:pt>
    <dgm:pt modelId="{E3630BBD-E180-45AB-BB4C-CD65E3C05F85}" type="parTrans" cxnId="{C9597D6C-5022-4F64-8443-95A71A304ACF}">
      <dgm:prSet/>
      <dgm:spPr/>
      <dgm:t>
        <a:bodyPr/>
        <a:lstStyle/>
        <a:p>
          <a:endParaRPr lang="en-US"/>
        </a:p>
      </dgm:t>
    </dgm:pt>
    <dgm:pt modelId="{FBB46FE2-7B58-40B9-B551-6479C5E79C79}" type="sibTrans" cxnId="{C9597D6C-5022-4F64-8443-95A71A304ACF}">
      <dgm:prSet/>
      <dgm:spPr/>
      <dgm:t>
        <a:bodyPr/>
        <a:lstStyle/>
        <a:p>
          <a:endParaRPr lang="en-US"/>
        </a:p>
      </dgm:t>
    </dgm:pt>
    <dgm:pt modelId="{0064B5B9-DA1F-4F51-81E9-CEACAA3EE0F0}" type="pres">
      <dgm:prSet presAssocID="{1EB143AF-1F37-4865-A1BD-E6DF877F0499}" presName="Name0" presStyleCnt="0">
        <dgm:presLayoutVars>
          <dgm:dir/>
          <dgm:resizeHandles val="exact"/>
        </dgm:presLayoutVars>
      </dgm:prSet>
      <dgm:spPr/>
    </dgm:pt>
    <dgm:pt modelId="{9EBA75AF-E062-4270-9A04-1B39020DCB1A}" type="pres">
      <dgm:prSet presAssocID="{D986D1AB-E192-4107-8721-BEB664687290}" presName="composite" presStyleCnt="0"/>
      <dgm:spPr/>
    </dgm:pt>
    <dgm:pt modelId="{D377FD51-F20E-4BEA-9956-0C7F7D4BC7C6}" type="pres">
      <dgm:prSet presAssocID="{D986D1AB-E192-4107-8721-BEB664687290}" presName="rect1" presStyleLbl="trAlignAcc1" presStyleIdx="0" presStyleCnt="3">
        <dgm:presLayoutVars>
          <dgm:bulletEnabled val="1"/>
        </dgm:presLayoutVars>
      </dgm:prSet>
      <dgm:spPr/>
    </dgm:pt>
    <dgm:pt modelId="{AEB6CEEB-00E7-47C6-8CC4-2E9379FF79A0}" type="pres">
      <dgm:prSet presAssocID="{D986D1AB-E192-4107-8721-BEB664687290}" presName="rect2" presStyleLbl="fgImgPlace1" presStyleIdx="0" presStyleCnt="3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6368E3B-EB71-41A6-9982-6408BDC0CE95}" type="pres">
      <dgm:prSet presAssocID="{6BD7A587-85A2-4EB9-A947-F5AAA25C5807}" presName="sibTrans" presStyleCnt="0"/>
      <dgm:spPr/>
    </dgm:pt>
    <dgm:pt modelId="{D3788C1C-69C8-4C64-B4DA-C977BE147DFE}" type="pres">
      <dgm:prSet presAssocID="{65442EE3-26F4-4E7B-984C-0F6069495234}" presName="composite" presStyleCnt="0"/>
      <dgm:spPr/>
    </dgm:pt>
    <dgm:pt modelId="{52A522AF-870F-4F34-BBA5-F3E8CEC71E72}" type="pres">
      <dgm:prSet presAssocID="{65442EE3-26F4-4E7B-984C-0F6069495234}" presName="rect1" presStyleLbl="trAlignAcc1" presStyleIdx="1" presStyleCnt="3">
        <dgm:presLayoutVars>
          <dgm:bulletEnabled val="1"/>
        </dgm:presLayoutVars>
      </dgm:prSet>
      <dgm:spPr/>
    </dgm:pt>
    <dgm:pt modelId="{555083FE-3C51-48AF-8FD7-4CA5335231D1}" type="pres">
      <dgm:prSet presAssocID="{65442EE3-26F4-4E7B-984C-0F6069495234}" presName="rect2" presStyleLbl="fgImgPlace1" presStyleIdx="1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ACDC0D9-CD7D-4E08-9066-3118ED5F0BF3}" type="pres">
      <dgm:prSet presAssocID="{9FEE1AB5-5446-4D07-A1CD-91D2B4546227}" presName="sibTrans" presStyleCnt="0"/>
      <dgm:spPr/>
    </dgm:pt>
    <dgm:pt modelId="{3B89C7B2-BA65-4E49-B77A-47375D83D087}" type="pres">
      <dgm:prSet presAssocID="{FF893724-00D4-4C57-9B32-E40924281C0E}" presName="composite" presStyleCnt="0"/>
      <dgm:spPr/>
    </dgm:pt>
    <dgm:pt modelId="{49BAAD1A-CA49-431B-AA46-FF09857B6D87}" type="pres">
      <dgm:prSet presAssocID="{FF893724-00D4-4C57-9B32-E40924281C0E}" presName="rect1" presStyleLbl="trAlignAcc1" presStyleIdx="2" presStyleCnt="3">
        <dgm:presLayoutVars>
          <dgm:bulletEnabled val="1"/>
        </dgm:presLayoutVars>
      </dgm:prSet>
      <dgm:spPr/>
    </dgm:pt>
    <dgm:pt modelId="{01309F76-598A-4148-BA72-50EDE3038C89}" type="pres">
      <dgm:prSet presAssocID="{FF893724-00D4-4C57-9B32-E40924281C0E}" presName="rect2" presStyleLbl="fgImgPlace1" presStyleIdx="2" presStyleCnt="3"/>
      <dgm:spPr>
        <a:blipFill rotWithShape="1"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</dgm:ptLst>
  <dgm:cxnLst>
    <dgm:cxn modelId="{CF636410-0DB5-473A-BF92-0F9AE32A924A}" type="presOf" srcId="{1EB143AF-1F37-4865-A1BD-E6DF877F0499}" destId="{0064B5B9-DA1F-4F51-81E9-CEACAA3EE0F0}" srcOrd="0" destOrd="0" presId="urn:microsoft.com/office/officeart/2008/layout/PictureStrips"/>
    <dgm:cxn modelId="{414AD62F-A31D-46B8-B247-6DD2EF1AAF1B}" type="presOf" srcId="{D986D1AB-E192-4107-8721-BEB664687290}" destId="{D377FD51-F20E-4BEA-9956-0C7F7D4BC7C6}" srcOrd="0" destOrd="0" presId="urn:microsoft.com/office/officeart/2008/layout/PictureStrips"/>
    <dgm:cxn modelId="{144BDE31-6320-40CD-800F-CE15B4C70AE8}" srcId="{1EB143AF-1F37-4865-A1BD-E6DF877F0499}" destId="{65442EE3-26F4-4E7B-984C-0F6069495234}" srcOrd="1" destOrd="0" parTransId="{9694BD94-5532-465B-86FB-646CFC288C96}" sibTransId="{9FEE1AB5-5446-4D07-A1CD-91D2B4546227}"/>
    <dgm:cxn modelId="{C9597D6C-5022-4F64-8443-95A71A304ACF}" srcId="{1EB143AF-1F37-4865-A1BD-E6DF877F0499}" destId="{FF893724-00D4-4C57-9B32-E40924281C0E}" srcOrd="2" destOrd="0" parTransId="{E3630BBD-E180-45AB-BB4C-CD65E3C05F85}" sibTransId="{FBB46FE2-7B58-40B9-B551-6479C5E79C79}"/>
    <dgm:cxn modelId="{246C05B0-B1C2-4689-9D9E-CE43AA3431A0}" type="presOf" srcId="{FF893724-00D4-4C57-9B32-E40924281C0E}" destId="{49BAAD1A-CA49-431B-AA46-FF09857B6D87}" srcOrd="0" destOrd="0" presId="urn:microsoft.com/office/officeart/2008/layout/PictureStrips"/>
    <dgm:cxn modelId="{C4DF74B2-5510-4C70-9C95-24CB53E5B586}" type="presOf" srcId="{65442EE3-26F4-4E7B-984C-0F6069495234}" destId="{52A522AF-870F-4F34-BBA5-F3E8CEC71E72}" srcOrd="0" destOrd="0" presId="urn:microsoft.com/office/officeart/2008/layout/PictureStrips"/>
    <dgm:cxn modelId="{522434BF-982A-49F8-84C1-05B7B31C388D}" srcId="{1EB143AF-1F37-4865-A1BD-E6DF877F0499}" destId="{D986D1AB-E192-4107-8721-BEB664687290}" srcOrd="0" destOrd="0" parTransId="{DC9630A6-46A1-402A-9F2B-A0CB5AEA1979}" sibTransId="{6BD7A587-85A2-4EB9-A947-F5AAA25C5807}"/>
    <dgm:cxn modelId="{897184B6-3FFD-4184-A37F-DE9D72936B18}" type="presParOf" srcId="{0064B5B9-DA1F-4F51-81E9-CEACAA3EE0F0}" destId="{9EBA75AF-E062-4270-9A04-1B39020DCB1A}" srcOrd="0" destOrd="0" presId="urn:microsoft.com/office/officeart/2008/layout/PictureStrips"/>
    <dgm:cxn modelId="{0B9EF695-D174-4804-B01D-4B4720F2C485}" type="presParOf" srcId="{9EBA75AF-E062-4270-9A04-1B39020DCB1A}" destId="{D377FD51-F20E-4BEA-9956-0C7F7D4BC7C6}" srcOrd="0" destOrd="0" presId="urn:microsoft.com/office/officeart/2008/layout/PictureStrips"/>
    <dgm:cxn modelId="{96D587D2-82EA-4E38-8606-DB2F368EE4A8}" type="presParOf" srcId="{9EBA75AF-E062-4270-9A04-1B39020DCB1A}" destId="{AEB6CEEB-00E7-47C6-8CC4-2E9379FF79A0}" srcOrd="1" destOrd="0" presId="urn:microsoft.com/office/officeart/2008/layout/PictureStrips"/>
    <dgm:cxn modelId="{896B9F6F-E530-456B-A8E0-AB1422E67378}" type="presParOf" srcId="{0064B5B9-DA1F-4F51-81E9-CEACAA3EE0F0}" destId="{B6368E3B-EB71-41A6-9982-6408BDC0CE95}" srcOrd="1" destOrd="0" presId="urn:microsoft.com/office/officeart/2008/layout/PictureStrips"/>
    <dgm:cxn modelId="{196D4CF6-2DDD-482E-81EE-0D29F1DFAF44}" type="presParOf" srcId="{0064B5B9-DA1F-4F51-81E9-CEACAA3EE0F0}" destId="{D3788C1C-69C8-4C64-B4DA-C977BE147DFE}" srcOrd="2" destOrd="0" presId="urn:microsoft.com/office/officeart/2008/layout/PictureStrips"/>
    <dgm:cxn modelId="{7AD17560-ED3D-4674-954F-B920536A5A8C}" type="presParOf" srcId="{D3788C1C-69C8-4C64-B4DA-C977BE147DFE}" destId="{52A522AF-870F-4F34-BBA5-F3E8CEC71E72}" srcOrd="0" destOrd="0" presId="urn:microsoft.com/office/officeart/2008/layout/PictureStrips"/>
    <dgm:cxn modelId="{82D51075-987A-4B2E-BA08-8223A7FA1829}" type="presParOf" srcId="{D3788C1C-69C8-4C64-B4DA-C977BE147DFE}" destId="{555083FE-3C51-48AF-8FD7-4CA5335231D1}" srcOrd="1" destOrd="0" presId="urn:microsoft.com/office/officeart/2008/layout/PictureStrips"/>
    <dgm:cxn modelId="{26A25881-A125-4C5E-8824-965A38770C66}" type="presParOf" srcId="{0064B5B9-DA1F-4F51-81E9-CEACAA3EE0F0}" destId="{FACDC0D9-CD7D-4E08-9066-3118ED5F0BF3}" srcOrd="3" destOrd="0" presId="urn:microsoft.com/office/officeart/2008/layout/PictureStrips"/>
    <dgm:cxn modelId="{81770335-5461-40F8-A844-6A938125F358}" type="presParOf" srcId="{0064B5B9-DA1F-4F51-81E9-CEACAA3EE0F0}" destId="{3B89C7B2-BA65-4E49-B77A-47375D83D087}" srcOrd="4" destOrd="0" presId="urn:microsoft.com/office/officeart/2008/layout/PictureStrips"/>
    <dgm:cxn modelId="{A0E4982C-3EA9-4EC3-A2B7-B6AF775257A0}" type="presParOf" srcId="{3B89C7B2-BA65-4E49-B77A-47375D83D087}" destId="{49BAAD1A-CA49-431B-AA46-FF09857B6D87}" srcOrd="0" destOrd="0" presId="urn:microsoft.com/office/officeart/2008/layout/PictureStrips"/>
    <dgm:cxn modelId="{26A7CA27-9721-4E47-B646-09749F64E5DB}" type="presParOf" srcId="{3B89C7B2-BA65-4E49-B77A-47375D83D087}" destId="{01309F76-598A-4148-BA72-50EDE3038C89}" srcOrd="1" destOrd="0" presId="urn:microsoft.com/office/officeart/2008/layout/PictureStrips"/>
  </dgm:cxnLst>
  <dgm:bg/>
  <dgm:whole>
    <a:ln w="19050"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5EEAAA-E5E0-4433-84DD-91C470A929B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D2C5145-4231-4560-9113-EEE7D33FFAE8}">
      <dgm:prSet phldrT="[Text]" custT="1"/>
      <dgm:spPr/>
      <dgm:t>
        <a:bodyPr/>
        <a:lstStyle/>
        <a:p>
          <a:r>
            <a:rPr lang="en-US" sz="2600" dirty="0"/>
            <a:t>80% of shoppers who buy ice-cream also purchase ice-cream cones.</a:t>
          </a:r>
        </a:p>
      </dgm:t>
    </dgm:pt>
    <dgm:pt modelId="{E54A20D6-C453-42D6-8286-573112922656}" type="parTrans" cxnId="{2727632F-6BEA-491B-B6B5-8E0A5F50D740}">
      <dgm:prSet/>
      <dgm:spPr/>
      <dgm:t>
        <a:bodyPr/>
        <a:lstStyle/>
        <a:p>
          <a:endParaRPr lang="en-US"/>
        </a:p>
      </dgm:t>
    </dgm:pt>
    <dgm:pt modelId="{8989ADAE-792D-4553-9F42-9868B53D5786}" type="sibTrans" cxnId="{2727632F-6BEA-491B-B6B5-8E0A5F50D740}">
      <dgm:prSet/>
      <dgm:spPr/>
      <dgm:t>
        <a:bodyPr/>
        <a:lstStyle/>
        <a:p>
          <a:endParaRPr lang="en-US"/>
        </a:p>
      </dgm:t>
    </dgm:pt>
    <dgm:pt modelId="{B84F1DD9-E59C-4598-9805-791D780E3334}">
      <dgm:prSet phldrT="[Text]" custT="1"/>
      <dgm:spPr/>
      <dgm:t>
        <a:bodyPr/>
        <a:lstStyle/>
        <a:p>
          <a:r>
            <a:rPr lang="en-US" sz="2600" dirty="0"/>
            <a:t>85% of the “do-it-yourselfers” also buy roller covers IF they bought latex paint.</a:t>
          </a:r>
        </a:p>
      </dgm:t>
    </dgm:pt>
    <dgm:pt modelId="{24446DA9-E84E-43E5-9B1A-065D1C6BA6AE}" type="parTrans" cxnId="{ADCB08C8-2F4A-4656-9453-0512A297B097}">
      <dgm:prSet/>
      <dgm:spPr/>
      <dgm:t>
        <a:bodyPr/>
        <a:lstStyle/>
        <a:p>
          <a:endParaRPr lang="en-US"/>
        </a:p>
      </dgm:t>
    </dgm:pt>
    <dgm:pt modelId="{DE38D50E-B23C-4BB3-803C-251EAB7471A8}" type="sibTrans" cxnId="{ADCB08C8-2F4A-4656-9453-0512A297B097}">
      <dgm:prSet/>
      <dgm:spPr/>
      <dgm:t>
        <a:bodyPr/>
        <a:lstStyle/>
        <a:p>
          <a:endParaRPr lang="en-US"/>
        </a:p>
      </dgm:t>
    </dgm:pt>
    <dgm:pt modelId="{128AA09F-6F0C-42E8-9C6A-8DBDE13E3EE0}">
      <dgm:prSet phldrT="[Text]" custT="1"/>
      <dgm:spPr/>
      <dgm:t>
        <a:bodyPr/>
        <a:lstStyle/>
        <a:p>
          <a:r>
            <a:rPr lang="en-US" sz="2600" dirty="0"/>
            <a:t>40% of investors who hold an equity index fund will have a bond fund in their portfolio.</a:t>
          </a:r>
        </a:p>
      </dgm:t>
    </dgm:pt>
    <dgm:pt modelId="{7D82160F-81DB-4BF2-ADF9-D7EBBF6537EF}" type="parTrans" cxnId="{ED4ED922-5432-47B2-8A68-3195793550B9}">
      <dgm:prSet/>
      <dgm:spPr/>
      <dgm:t>
        <a:bodyPr/>
        <a:lstStyle/>
        <a:p>
          <a:endParaRPr lang="en-US"/>
        </a:p>
      </dgm:t>
    </dgm:pt>
    <dgm:pt modelId="{8C9DE4E3-EDFA-49D8-9314-D77AE8793345}" type="sibTrans" cxnId="{ED4ED922-5432-47B2-8A68-3195793550B9}">
      <dgm:prSet/>
      <dgm:spPr/>
      <dgm:t>
        <a:bodyPr/>
        <a:lstStyle/>
        <a:p>
          <a:endParaRPr lang="en-US"/>
        </a:p>
      </dgm:t>
    </dgm:pt>
    <dgm:pt modelId="{5A062D26-E104-4AF0-B2DD-7124693DD6DB}">
      <dgm:prSet phldrT="[Text]" custT="1"/>
      <dgm:spPr/>
      <dgm:t>
        <a:bodyPr/>
        <a:lstStyle/>
        <a:p>
          <a:r>
            <a:rPr lang="en-US" sz="2600" dirty="0"/>
            <a:t>60% of students who took Machine Learning and Data Mining also register for Deep Learning.</a:t>
          </a:r>
        </a:p>
      </dgm:t>
    </dgm:pt>
    <dgm:pt modelId="{4C43DC7C-30E7-4C84-9D67-1185852C70AF}" type="parTrans" cxnId="{E6BCEAFD-CDF0-4CB0-AC69-0FDDD88351EF}">
      <dgm:prSet/>
      <dgm:spPr/>
      <dgm:t>
        <a:bodyPr/>
        <a:lstStyle/>
        <a:p>
          <a:endParaRPr lang="en-US"/>
        </a:p>
      </dgm:t>
    </dgm:pt>
    <dgm:pt modelId="{DAB5415A-D859-4C33-BC5E-CE415D1093D5}" type="sibTrans" cxnId="{E6BCEAFD-CDF0-4CB0-AC69-0FDDD88351EF}">
      <dgm:prSet/>
      <dgm:spPr/>
      <dgm:t>
        <a:bodyPr/>
        <a:lstStyle/>
        <a:p>
          <a:endParaRPr lang="en-US"/>
        </a:p>
      </dgm:t>
    </dgm:pt>
    <dgm:pt modelId="{511EB2EC-FEF4-4ABB-9046-5E7AC6058510}" type="pres">
      <dgm:prSet presAssocID="{2C5EEAAA-E5E0-4433-84DD-91C470A929B6}" presName="diagram" presStyleCnt="0">
        <dgm:presLayoutVars>
          <dgm:dir/>
          <dgm:resizeHandles val="exact"/>
        </dgm:presLayoutVars>
      </dgm:prSet>
      <dgm:spPr/>
    </dgm:pt>
    <dgm:pt modelId="{DD2F3556-C0A3-429C-AD1C-2B18EEE83A10}" type="pres">
      <dgm:prSet presAssocID="{4D2C5145-4231-4560-9113-EEE7D33FFAE8}" presName="node" presStyleLbl="node1" presStyleIdx="0" presStyleCnt="4" custScaleX="176619">
        <dgm:presLayoutVars>
          <dgm:bulletEnabled val="1"/>
        </dgm:presLayoutVars>
      </dgm:prSet>
      <dgm:spPr/>
    </dgm:pt>
    <dgm:pt modelId="{D6E7798B-99C6-45BF-99AC-618D8993FDD8}" type="pres">
      <dgm:prSet presAssocID="{8989ADAE-792D-4553-9F42-9868B53D5786}" presName="sibTrans" presStyleCnt="0"/>
      <dgm:spPr/>
    </dgm:pt>
    <dgm:pt modelId="{420E9051-8EC8-47A7-8E18-626F42A55D8B}" type="pres">
      <dgm:prSet presAssocID="{B84F1DD9-E59C-4598-9805-791D780E3334}" presName="node" presStyleLbl="node1" presStyleIdx="1" presStyleCnt="4" custScaleX="179006">
        <dgm:presLayoutVars>
          <dgm:bulletEnabled val="1"/>
        </dgm:presLayoutVars>
      </dgm:prSet>
      <dgm:spPr/>
    </dgm:pt>
    <dgm:pt modelId="{2069162F-D364-4113-AB8E-8FFAD5867D0F}" type="pres">
      <dgm:prSet presAssocID="{DE38D50E-B23C-4BB3-803C-251EAB7471A8}" presName="sibTrans" presStyleCnt="0"/>
      <dgm:spPr/>
    </dgm:pt>
    <dgm:pt modelId="{B549BECA-B5C3-43F5-9520-EEEB714F18CF}" type="pres">
      <dgm:prSet presAssocID="{128AA09F-6F0C-42E8-9C6A-8DBDE13E3EE0}" presName="node" presStyleLbl="node1" presStyleIdx="2" presStyleCnt="4" custScaleX="176595">
        <dgm:presLayoutVars>
          <dgm:bulletEnabled val="1"/>
        </dgm:presLayoutVars>
      </dgm:prSet>
      <dgm:spPr/>
    </dgm:pt>
    <dgm:pt modelId="{384C1153-8DF0-4294-BF0B-7DE27178A556}" type="pres">
      <dgm:prSet presAssocID="{8C9DE4E3-EDFA-49D8-9314-D77AE8793345}" presName="sibTrans" presStyleCnt="0"/>
      <dgm:spPr/>
    </dgm:pt>
    <dgm:pt modelId="{786EA1CF-D236-49F3-A5D2-1F4B2688C414}" type="pres">
      <dgm:prSet presAssocID="{5A062D26-E104-4AF0-B2DD-7124693DD6DB}" presName="node" presStyleLbl="node1" presStyleIdx="3" presStyleCnt="4" custScaleX="180762">
        <dgm:presLayoutVars>
          <dgm:bulletEnabled val="1"/>
        </dgm:presLayoutVars>
      </dgm:prSet>
      <dgm:spPr/>
    </dgm:pt>
  </dgm:ptLst>
  <dgm:cxnLst>
    <dgm:cxn modelId="{159DDA20-1740-4164-9A48-D0428EDEDA57}" type="presOf" srcId="{B84F1DD9-E59C-4598-9805-791D780E3334}" destId="{420E9051-8EC8-47A7-8E18-626F42A55D8B}" srcOrd="0" destOrd="0" presId="urn:microsoft.com/office/officeart/2005/8/layout/default"/>
    <dgm:cxn modelId="{ED4ED922-5432-47B2-8A68-3195793550B9}" srcId="{2C5EEAAA-E5E0-4433-84DD-91C470A929B6}" destId="{128AA09F-6F0C-42E8-9C6A-8DBDE13E3EE0}" srcOrd="2" destOrd="0" parTransId="{7D82160F-81DB-4BF2-ADF9-D7EBBF6537EF}" sibTransId="{8C9DE4E3-EDFA-49D8-9314-D77AE8793345}"/>
    <dgm:cxn modelId="{2727632F-6BEA-491B-B6B5-8E0A5F50D740}" srcId="{2C5EEAAA-E5E0-4433-84DD-91C470A929B6}" destId="{4D2C5145-4231-4560-9113-EEE7D33FFAE8}" srcOrd="0" destOrd="0" parTransId="{E54A20D6-C453-42D6-8286-573112922656}" sibTransId="{8989ADAE-792D-4553-9F42-9868B53D5786}"/>
    <dgm:cxn modelId="{CE0B462F-9150-4469-B1EA-E540C5A34C44}" type="presOf" srcId="{2C5EEAAA-E5E0-4433-84DD-91C470A929B6}" destId="{511EB2EC-FEF4-4ABB-9046-5E7AC6058510}" srcOrd="0" destOrd="0" presId="urn:microsoft.com/office/officeart/2005/8/layout/default"/>
    <dgm:cxn modelId="{3B92ED60-17E0-4BD0-A8DC-761D5205EF1C}" type="presOf" srcId="{4D2C5145-4231-4560-9113-EEE7D33FFAE8}" destId="{DD2F3556-C0A3-429C-AD1C-2B18EEE83A10}" srcOrd="0" destOrd="0" presId="urn:microsoft.com/office/officeart/2005/8/layout/default"/>
    <dgm:cxn modelId="{A8E6BC6F-FF2C-466F-A70D-4114B1CF6D6E}" type="presOf" srcId="{5A062D26-E104-4AF0-B2DD-7124693DD6DB}" destId="{786EA1CF-D236-49F3-A5D2-1F4B2688C414}" srcOrd="0" destOrd="0" presId="urn:microsoft.com/office/officeart/2005/8/layout/default"/>
    <dgm:cxn modelId="{ADCB08C8-2F4A-4656-9453-0512A297B097}" srcId="{2C5EEAAA-E5E0-4433-84DD-91C470A929B6}" destId="{B84F1DD9-E59C-4598-9805-791D780E3334}" srcOrd="1" destOrd="0" parTransId="{24446DA9-E84E-43E5-9B1A-065D1C6BA6AE}" sibTransId="{DE38D50E-B23C-4BB3-803C-251EAB7471A8}"/>
    <dgm:cxn modelId="{E6BCEAFD-CDF0-4CB0-AC69-0FDDD88351EF}" srcId="{2C5EEAAA-E5E0-4433-84DD-91C470A929B6}" destId="{5A062D26-E104-4AF0-B2DD-7124693DD6DB}" srcOrd="3" destOrd="0" parTransId="{4C43DC7C-30E7-4C84-9D67-1185852C70AF}" sibTransId="{DAB5415A-D859-4C33-BC5E-CE415D1093D5}"/>
    <dgm:cxn modelId="{D1640CFE-FDE1-44F0-91D7-340A6A8F1971}" type="presOf" srcId="{128AA09F-6F0C-42E8-9C6A-8DBDE13E3EE0}" destId="{B549BECA-B5C3-43F5-9520-EEEB714F18CF}" srcOrd="0" destOrd="0" presId="urn:microsoft.com/office/officeart/2005/8/layout/default"/>
    <dgm:cxn modelId="{0B870401-F591-4BEE-BDFB-8A19A3B614FD}" type="presParOf" srcId="{511EB2EC-FEF4-4ABB-9046-5E7AC6058510}" destId="{DD2F3556-C0A3-429C-AD1C-2B18EEE83A10}" srcOrd="0" destOrd="0" presId="urn:microsoft.com/office/officeart/2005/8/layout/default"/>
    <dgm:cxn modelId="{2284ACE8-3ED2-4F1A-8C96-13EC1940EF93}" type="presParOf" srcId="{511EB2EC-FEF4-4ABB-9046-5E7AC6058510}" destId="{D6E7798B-99C6-45BF-99AC-618D8993FDD8}" srcOrd="1" destOrd="0" presId="urn:microsoft.com/office/officeart/2005/8/layout/default"/>
    <dgm:cxn modelId="{203DF4CB-5DAC-4E36-81CE-30A34572DA13}" type="presParOf" srcId="{511EB2EC-FEF4-4ABB-9046-5E7AC6058510}" destId="{420E9051-8EC8-47A7-8E18-626F42A55D8B}" srcOrd="2" destOrd="0" presId="urn:microsoft.com/office/officeart/2005/8/layout/default"/>
    <dgm:cxn modelId="{7CB1B11E-60C3-461A-988A-82C85007E4F2}" type="presParOf" srcId="{511EB2EC-FEF4-4ABB-9046-5E7AC6058510}" destId="{2069162F-D364-4113-AB8E-8FFAD5867D0F}" srcOrd="3" destOrd="0" presId="urn:microsoft.com/office/officeart/2005/8/layout/default"/>
    <dgm:cxn modelId="{B70F3D50-46E6-44F4-A5FD-4C49AF4CDE1D}" type="presParOf" srcId="{511EB2EC-FEF4-4ABB-9046-5E7AC6058510}" destId="{B549BECA-B5C3-43F5-9520-EEEB714F18CF}" srcOrd="4" destOrd="0" presId="urn:microsoft.com/office/officeart/2005/8/layout/default"/>
    <dgm:cxn modelId="{4DF571FE-6948-4AE2-BBB0-005802AAE64F}" type="presParOf" srcId="{511EB2EC-FEF4-4ABB-9046-5E7AC6058510}" destId="{384C1153-8DF0-4294-BF0B-7DE27178A556}" srcOrd="5" destOrd="0" presId="urn:microsoft.com/office/officeart/2005/8/layout/default"/>
    <dgm:cxn modelId="{64AC2F92-9CB0-410C-80F1-96380CE2696D}" type="presParOf" srcId="{511EB2EC-FEF4-4ABB-9046-5E7AC6058510}" destId="{786EA1CF-D236-49F3-A5D2-1F4B2688C41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25D297-1A5B-4FEA-A261-467B0E35BB03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</dgm:pt>
    <dgm:pt modelId="{B6911EFB-F67E-4D52-A640-C5D5E1E157ED}">
      <dgm:prSet phldrT="[Text]"/>
      <dgm:spPr/>
      <dgm:t>
        <a:bodyPr/>
        <a:lstStyle/>
        <a:p>
          <a:r>
            <a:rPr lang="en-US" dirty="0"/>
            <a:t>Support</a:t>
          </a:r>
        </a:p>
      </dgm:t>
    </dgm:pt>
    <dgm:pt modelId="{9D736A58-F07F-4F71-9518-AF04E8902227}" type="parTrans" cxnId="{DFC50584-F4D8-46C9-9275-88C29866ACB6}">
      <dgm:prSet/>
      <dgm:spPr/>
      <dgm:t>
        <a:bodyPr/>
        <a:lstStyle/>
        <a:p>
          <a:endParaRPr lang="en-US"/>
        </a:p>
      </dgm:t>
    </dgm:pt>
    <dgm:pt modelId="{605E3FD1-58EB-4524-8954-C3D4C9AF1D39}" type="sibTrans" cxnId="{DFC50584-F4D8-46C9-9275-88C29866ACB6}">
      <dgm:prSet/>
      <dgm:spPr/>
      <dgm:t>
        <a:bodyPr/>
        <a:lstStyle/>
        <a:p>
          <a:endParaRPr lang="en-US"/>
        </a:p>
      </dgm:t>
    </dgm:pt>
    <dgm:pt modelId="{74CE02B3-B347-4E6F-B989-3EFDA32AD15D}">
      <dgm:prSet phldrT="[Text]"/>
      <dgm:spPr/>
      <dgm:t>
        <a:bodyPr/>
        <a:lstStyle/>
        <a:p>
          <a:r>
            <a:rPr lang="en-US" dirty="0"/>
            <a:t>Confidence</a:t>
          </a:r>
        </a:p>
      </dgm:t>
    </dgm:pt>
    <dgm:pt modelId="{169E45C8-2985-421A-AAA1-6644BBE927EF}" type="parTrans" cxnId="{3A471A0C-A6FA-454E-B802-9C7430D1814D}">
      <dgm:prSet/>
      <dgm:spPr/>
      <dgm:t>
        <a:bodyPr/>
        <a:lstStyle/>
        <a:p>
          <a:endParaRPr lang="en-US"/>
        </a:p>
      </dgm:t>
    </dgm:pt>
    <dgm:pt modelId="{97F44097-6E59-401E-86B2-A76A8D5C40C3}" type="sibTrans" cxnId="{3A471A0C-A6FA-454E-B802-9C7430D1814D}">
      <dgm:prSet/>
      <dgm:spPr/>
      <dgm:t>
        <a:bodyPr/>
        <a:lstStyle/>
        <a:p>
          <a:endParaRPr lang="en-US"/>
        </a:p>
      </dgm:t>
    </dgm:pt>
    <dgm:pt modelId="{D0DDC348-356D-46B9-8925-C2D2EC82EDB2}">
      <dgm:prSet phldrT="[Text]"/>
      <dgm:spPr/>
      <dgm:t>
        <a:bodyPr/>
        <a:lstStyle/>
        <a:p>
          <a:r>
            <a:rPr lang="en-US" dirty="0"/>
            <a:t>Expected Confidence</a:t>
          </a:r>
        </a:p>
      </dgm:t>
    </dgm:pt>
    <dgm:pt modelId="{2077E31D-4FE3-48B6-B160-71C807F6C81D}" type="parTrans" cxnId="{9D7445DF-321F-448F-BC0F-C23ED6146813}">
      <dgm:prSet/>
      <dgm:spPr/>
      <dgm:t>
        <a:bodyPr/>
        <a:lstStyle/>
        <a:p>
          <a:endParaRPr lang="en-US"/>
        </a:p>
      </dgm:t>
    </dgm:pt>
    <dgm:pt modelId="{D360A26D-7E4D-4DB8-95DC-038E1E6028CC}" type="sibTrans" cxnId="{9D7445DF-321F-448F-BC0F-C23ED6146813}">
      <dgm:prSet/>
      <dgm:spPr/>
      <dgm:t>
        <a:bodyPr/>
        <a:lstStyle/>
        <a:p>
          <a:endParaRPr lang="en-US"/>
        </a:p>
      </dgm:t>
    </dgm:pt>
    <dgm:pt modelId="{0C07AB28-C707-4A6F-8283-1744828B9601}" type="pres">
      <dgm:prSet presAssocID="{4725D297-1A5B-4FEA-A261-467B0E35BB03}" presName="linearFlow" presStyleCnt="0">
        <dgm:presLayoutVars>
          <dgm:dir/>
          <dgm:resizeHandles val="exact"/>
        </dgm:presLayoutVars>
      </dgm:prSet>
      <dgm:spPr/>
    </dgm:pt>
    <dgm:pt modelId="{380A1E0D-B811-4444-89A1-A8287B13D86A}" type="pres">
      <dgm:prSet presAssocID="{B6911EFB-F67E-4D52-A640-C5D5E1E157ED}" presName="composite" presStyleCnt="0"/>
      <dgm:spPr/>
    </dgm:pt>
    <dgm:pt modelId="{0E8B796A-B091-4419-918C-F217ED877686}" type="pres">
      <dgm:prSet presAssocID="{B6911EFB-F67E-4D52-A640-C5D5E1E157ED}" presName="imgShp" presStyleLbl="fgImgPlace1" presStyleIdx="0" presStyleCnt="3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51B8A36-188E-4280-937D-D683DA1F9AB0}" type="pres">
      <dgm:prSet presAssocID="{B6911EFB-F67E-4D52-A640-C5D5E1E157ED}" presName="txShp" presStyleLbl="node1" presStyleIdx="0" presStyleCnt="3">
        <dgm:presLayoutVars>
          <dgm:bulletEnabled val="1"/>
        </dgm:presLayoutVars>
      </dgm:prSet>
      <dgm:spPr/>
    </dgm:pt>
    <dgm:pt modelId="{8BEE0E98-DBB5-4454-B589-7442F16746BD}" type="pres">
      <dgm:prSet presAssocID="{605E3FD1-58EB-4524-8954-C3D4C9AF1D39}" presName="spacing" presStyleCnt="0"/>
      <dgm:spPr/>
    </dgm:pt>
    <dgm:pt modelId="{A548C991-3A7A-4635-AA14-E6876436F84A}" type="pres">
      <dgm:prSet presAssocID="{74CE02B3-B347-4E6F-B989-3EFDA32AD15D}" presName="composite" presStyleCnt="0"/>
      <dgm:spPr/>
    </dgm:pt>
    <dgm:pt modelId="{597B9ABB-60A4-4B95-960E-B7EE384C7E1E}" type="pres">
      <dgm:prSet presAssocID="{74CE02B3-B347-4E6F-B989-3EFDA32AD15D}" presName="imgShp" presStyleLbl="fgImgPlace1" presStyleIdx="1" presStyleCnt="3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D2D414E-A3BB-4DBD-A051-B9D6F10DDB3F}" type="pres">
      <dgm:prSet presAssocID="{74CE02B3-B347-4E6F-B989-3EFDA32AD15D}" presName="txShp" presStyleLbl="node1" presStyleIdx="1" presStyleCnt="3">
        <dgm:presLayoutVars>
          <dgm:bulletEnabled val="1"/>
        </dgm:presLayoutVars>
      </dgm:prSet>
      <dgm:spPr/>
    </dgm:pt>
    <dgm:pt modelId="{5D1F6730-A82D-46CA-B48B-116071D1F8FB}" type="pres">
      <dgm:prSet presAssocID="{97F44097-6E59-401E-86B2-A76A8D5C40C3}" presName="spacing" presStyleCnt="0"/>
      <dgm:spPr/>
    </dgm:pt>
    <dgm:pt modelId="{BC8C2575-EAA9-4C35-A579-2B54B4C3768C}" type="pres">
      <dgm:prSet presAssocID="{D0DDC348-356D-46B9-8925-C2D2EC82EDB2}" presName="composite" presStyleCnt="0"/>
      <dgm:spPr/>
    </dgm:pt>
    <dgm:pt modelId="{0FC5853A-EC55-4635-8F64-4C18750ECFA2}" type="pres">
      <dgm:prSet presAssocID="{D0DDC348-356D-46B9-8925-C2D2EC82EDB2}" presName="imgShp" presStyleLbl="fgImgPlace1" presStyleIdx="2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39C4E23-819E-4C92-BDD0-D6949149CBAA}" type="pres">
      <dgm:prSet presAssocID="{D0DDC348-356D-46B9-8925-C2D2EC82EDB2}" presName="txShp" presStyleLbl="node1" presStyleIdx="2" presStyleCnt="3">
        <dgm:presLayoutVars>
          <dgm:bulletEnabled val="1"/>
        </dgm:presLayoutVars>
      </dgm:prSet>
      <dgm:spPr/>
    </dgm:pt>
  </dgm:ptLst>
  <dgm:cxnLst>
    <dgm:cxn modelId="{3A471A0C-A6FA-454E-B802-9C7430D1814D}" srcId="{4725D297-1A5B-4FEA-A261-467B0E35BB03}" destId="{74CE02B3-B347-4E6F-B989-3EFDA32AD15D}" srcOrd="1" destOrd="0" parTransId="{169E45C8-2985-421A-AAA1-6644BBE927EF}" sibTransId="{97F44097-6E59-401E-86B2-A76A8D5C40C3}"/>
    <dgm:cxn modelId="{1721864A-4F91-4728-806C-47E4E86D37D4}" type="presOf" srcId="{4725D297-1A5B-4FEA-A261-467B0E35BB03}" destId="{0C07AB28-C707-4A6F-8283-1744828B9601}" srcOrd="0" destOrd="0" presId="urn:microsoft.com/office/officeart/2005/8/layout/vList3"/>
    <dgm:cxn modelId="{DFC50584-F4D8-46C9-9275-88C29866ACB6}" srcId="{4725D297-1A5B-4FEA-A261-467B0E35BB03}" destId="{B6911EFB-F67E-4D52-A640-C5D5E1E157ED}" srcOrd="0" destOrd="0" parTransId="{9D736A58-F07F-4F71-9518-AF04E8902227}" sibTransId="{605E3FD1-58EB-4524-8954-C3D4C9AF1D39}"/>
    <dgm:cxn modelId="{0B4351CB-8EB9-4810-9D84-5066F76F6D76}" type="presOf" srcId="{B6911EFB-F67E-4D52-A640-C5D5E1E157ED}" destId="{A51B8A36-188E-4280-937D-D683DA1F9AB0}" srcOrd="0" destOrd="0" presId="urn:microsoft.com/office/officeart/2005/8/layout/vList3"/>
    <dgm:cxn modelId="{9D7445DF-321F-448F-BC0F-C23ED6146813}" srcId="{4725D297-1A5B-4FEA-A261-467B0E35BB03}" destId="{D0DDC348-356D-46B9-8925-C2D2EC82EDB2}" srcOrd="2" destOrd="0" parTransId="{2077E31D-4FE3-48B6-B160-71C807F6C81D}" sibTransId="{D360A26D-7E4D-4DB8-95DC-038E1E6028CC}"/>
    <dgm:cxn modelId="{C8F829E6-CFF6-403C-8379-02606C21C2B9}" type="presOf" srcId="{74CE02B3-B347-4E6F-B989-3EFDA32AD15D}" destId="{4D2D414E-A3BB-4DBD-A051-B9D6F10DDB3F}" srcOrd="0" destOrd="0" presId="urn:microsoft.com/office/officeart/2005/8/layout/vList3"/>
    <dgm:cxn modelId="{FA8F6BF4-F89E-49F0-9045-3FD6645FD427}" type="presOf" srcId="{D0DDC348-356D-46B9-8925-C2D2EC82EDB2}" destId="{939C4E23-819E-4C92-BDD0-D6949149CBAA}" srcOrd="0" destOrd="0" presId="urn:microsoft.com/office/officeart/2005/8/layout/vList3"/>
    <dgm:cxn modelId="{696077FF-9566-40A1-80F4-25DF427520CC}" type="presParOf" srcId="{0C07AB28-C707-4A6F-8283-1744828B9601}" destId="{380A1E0D-B811-4444-89A1-A8287B13D86A}" srcOrd="0" destOrd="0" presId="urn:microsoft.com/office/officeart/2005/8/layout/vList3"/>
    <dgm:cxn modelId="{42DD3085-B072-46FF-A038-0B4131F82276}" type="presParOf" srcId="{380A1E0D-B811-4444-89A1-A8287B13D86A}" destId="{0E8B796A-B091-4419-918C-F217ED877686}" srcOrd="0" destOrd="0" presId="urn:microsoft.com/office/officeart/2005/8/layout/vList3"/>
    <dgm:cxn modelId="{AD388169-9FB6-4F4A-AD72-CD16FF63D990}" type="presParOf" srcId="{380A1E0D-B811-4444-89A1-A8287B13D86A}" destId="{A51B8A36-188E-4280-937D-D683DA1F9AB0}" srcOrd="1" destOrd="0" presId="urn:microsoft.com/office/officeart/2005/8/layout/vList3"/>
    <dgm:cxn modelId="{14604ECD-35C4-4AFF-8D35-8A725EE7BF31}" type="presParOf" srcId="{0C07AB28-C707-4A6F-8283-1744828B9601}" destId="{8BEE0E98-DBB5-4454-B589-7442F16746BD}" srcOrd="1" destOrd="0" presId="urn:microsoft.com/office/officeart/2005/8/layout/vList3"/>
    <dgm:cxn modelId="{4AFE7995-5CA4-49A1-B0C7-AFB41867B9E3}" type="presParOf" srcId="{0C07AB28-C707-4A6F-8283-1744828B9601}" destId="{A548C991-3A7A-4635-AA14-E6876436F84A}" srcOrd="2" destOrd="0" presId="urn:microsoft.com/office/officeart/2005/8/layout/vList3"/>
    <dgm:cxn modelId="{DBCA4CCF-6D0B-4E59-A6B9-6FBFF4DC4F94}" type="presParOf" srcId="{A548C991-3A7A-4635-AA14-E6876436F84A}" destId="{597B9ABB-60A4-4B95-960E-B7EE384C7E1E}" srcOrd="0" destOrd="0" presId="urn:microsoft.com/office/officeart/2005/8/layout/vList3"/>
    <dgm:cxn modelId="{73B08A3B-C34C-4B74-BF6B-7C3F6DF8D07F}" type="presParOf" srcId="{A548C991-3A7A-4635-AA14-E6876436F84A}" destId="{4D2D414E-A3BB-4DBD-A051-B9D6F10DDB3F}" srcOrd="1" destOrd="0" presId="urn:microsoft.com/office/officeart/2005/8/layout/vList3"/>
    <dgm:cxn modelId="{F17863BD-F512-4EBC-AB8D-8C1891A9F203}" type="presParOf" srcId="{0C07AB28-C707-4A6F-8283-1744828B9601}" destId="{5D1F6730-A82D-46CA-B48B-116071D1F8FB}" srcOrd="3" destOrd="0" presId="urn:microsoft.com/office/officeart/2005/8/layout/vList3"/>
    <dgm:cxn modelId="{0E90C86E-E440-4455-9F9A-FF48E6D44BA1}" type="presParOf" srcId="{0C07AB28-C707-4A6F-8283-1744828B9601}" destId="{BC8C2575-EAA9-4C35-A579-2B54B4C3768C}" srcOrd="4" destOrd="0" presId="urn:microsoft.com/office/officeart/2005/8/layout/vList3"/>
    <dgm:cxn modelId="{ADB0121C-1ACF-483C-92FB-7EBD64058250}" type="presParOf" srcId="{BC8C2575-EAA9-4C35-A579-2B54B4C3768C}" destId="{0FC5853A-EC55-4635-8F64-4C18750ECFA2}" srcOrd="0" destOrd="0" presId="urn:microsoft.com/office/officeart/2005/8/layout/vList3"/>
    <dgm:cxn modelId="{F566BAC5-C963-4425-8079-0710F17EB9CF}" type="presParOf" srcId="{BC8C2575-EAA9-4C35-A579-2B54B4C3768C}" destId="{939C4E23-819E-4C92-BDD0-D6949149CBA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25D297-1A5B-4FEA-A261-467B0E35BB03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B6911EFB-F67E-4D52-A640-C5D5E1E157ED}">
      <dgm:prSet phldrT="[Text]"/>
      <dgm:spPr/>
      <dgm:t>
        <a:bodyPr/>
        <a:lstStyle/>
        <a:p>
          <a:r>
            <a:rPr lang="en-US" dirty="0"/>
            <a:t>Lift</a:t>
          </a:r>
        </a:p>
      </dgm:t>
    </dgm:pt>
    <dgm:pt modelId="{9D736A58-F07F-4F71-9518-AF04E8902227}" type="parTrans" cxnId="{DFC50584-F4D8-46C9-9275-88C29866ACB6}">
      <dgm:prSet/>
      <dgm:spPr/>
      <dgm:t>
        <a:bodyPr/>
        <a:lstStyle/>
        <a:p>
          <a:endParaRPr lang="en-US"/>
        </a:p>
      </dgm:t>
    </dgm:pt>
    <dgm:pt modelId="{605E3FD1-58EB-4524-8954-C3D4C9AF1D39}" type="sibTrans" cxnId="{DFC50584-F4D8-46C9-9275-88C29866ACB6}">
      <dgm:prSet/>
      <dgm:spPr/>
      <dgm:t>
        <a:bodyPr/>
        <a:lstStyle/>
        <a:p>
          <a:endParaRPr lang="en-US"/>
        </a:p>
      </dgm:t>
    </dgm:pt>
    <dgm:pt modelId="{74CE02B3-B347-4E6F-B989-3EFDA32AD15D}">
      <dgm:prSet phldrT="[Text]"/>
      <dgm:spPr/>
      <dgm:t>
        <a:bodyPr/>
        <a:lstStyle/>
        <a:p>
          <a:r>
            <a:rPr lang="en-US" dirty="0"/>
            <a:t>Leverage</a:t>
          </a:r>
        </a:p>
      </dgm:t>
    </dgm:pt>
    <dgm:pt modelId="{169E45C8-2985-421A-AAA1-6644BBE927EF}" type="parTrans" cxnId="{3A471A0C-A6FA-454E-B802-9C7430D1814D}">
      <dgm:prSet/>
      <dgm:spPr/>
      <dgm:t>
        <a:bodyPr/>
        <a:lstStyle/>
        <a:p>
          <a:endParaRPr lang="en-US"/>
        </a:p>
      </dgm:t>
    </dgm:pt>
    <dgm:pt modelId="{97F44097-6E59-401E-86B2-A76A8D5C40C3}" type="sibTrans" cxnId="{3A471A0C-A6FA-454E-B802-9C7430D1814D}">
      <dgm:prSet/>
      <dgm:spPr/>
      <dgm:t>
        <a:bodyPr/>
        <a:lstStyle/>
        <a:p>
          <a:endParaRPr lang="en-US"/>
        </a:p>
      </dgm:t>
    </dgm:pt>
    <dgm:pt modelId="{D0DDC348-356D-46B9-8925-C2D2EC82EDB2}">
      <dgm:prSet phldrT="[Text]"/>
      <dgm:spPr/>
      <dgm:t>
        <a:bodyPr/>
        <a:lstStyle/>
        <a:p>
          <a:r>
            <a:rPr lang="en-US" dirty="0"/>
            <a:t>Conviction</a:t>
          </a:r>
        </a:p>
      </dgm:t>
    </dgm:pt>
    <dgm:pt modelId="{2077E31D-4FE3-48B6-B160-71C807F6C81D}" type="parTrans" cxnId="{9D7445DF-321F-448F-BC0F-C23ED6146813}">
      <dgm:prSet/>
      <dgm:spPr/>
      <dgm:t>
        <a:bodyPr/>
        <a:lstStyle/>
        <a:p>
          <a:endParaRPr lang="en-US"/>
        </a:p>
      </dgm:t>
    </dgm:pt>
    <dgm:pt modelId="{D360A26D-7E4D-4DB8-95DC-038E1E6028CC}" type="sibTrans" cxnId="{9D7445DF-321F-448F-BC0F-C23ED6146813}">
      <dgm:prSet/>
      <dgm:spPr/>
      <dgm:t>
        <a:bodyPr/>
        <a:lstStyle/>
        <a:p>
          <a:endParaRPr lang="en-US"/>
        </a:p>
      </dgm:t>
    </dgm:pt>
    <dgm:pt modelId="{0C07AB28-C707-4A6F-8283-1744828B9601}" type="pres">
      <dgm:prSet presAssocID="{4725D297-1A5B-4FEA-A261-467B0E35BB03}" presName="linearFlow" presStyleCnt="0">
        <dgm:presLayoutVars>
          <dgm:dir/>
          <dgm:resizeHandles val="exact"/>
        </dgm:presLayoutVars>
      </dgm:prSet>
      <dgm:spPr/>
    </dgm:pt>
    <dgm:pt modelId="{380A1E0D-B811-4444-89A1-A8287B13D86A}" type="pres">
      <dgm:prSet presAssocID="{B6911EFB-F67E-4D52-A640-C5D5E1E157ED}" presName="composite" presStyleCnt="0"/>
      <dgm:spPr/>
    </dgm:pt>
    <dgm:pt modelId="{0E8B796A-B091-4419-918C-F217ED877686}" type="pres">
      <dgm:prSet presAssocID="{B6911EFB-F67E-4D52-A640-C5D5E1E157ED}" presName="imgShp" presStyleLbl="fgImgPlace1" presStyleIdx="0" presStyleCnt="3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51B8A36-188E-4280-937D-D683DA1F9AB0}" type="pres">
      <dgm:prSet presAssocID="{B6911EFB-F67E-4D52-A640-C5D5E1E157ED}" presName="txShp" presStyleLbl="node1" presStyleIdx="0" presStyleCnt="3">
        <dgm:presLayoutVars>
          <dgm:bulletEnabled val="1"/>
        </dgm:presLayoutVars>
      </dgm:prSet>
      <dgm:spPr/>
    </dgm:pt>
    <dgm:pt modelId="{8BEE0E98-DBB5-4454-B589-7442F16746BD}" type="pres">
      <dgm:prSet presAssocID="{605E3FD1-58EB-4524-8954-C3D4C9AF1D39}" presName="spacing" presStyleCnt="0"/>
      <dgm:spPr/>
    </dgm:pt>
    <dgm:pt modelId="{A548C991-3A7A-4635-AA14-E6876436F84A}" type="pres">
      <dgm:prSet presAssocID="{74CE02B3-B347-4E6F-B989-3EFDA32AD15D}" presName="composite" presStyleCnt="0"/>
      <dgm:spPr/>
    </dgm:pt>
    <dgm:pt modelId="{597B9ABB-60A4-4B95-960E-B7EE384C7E1E}" type="pres">
      <dgm:prSet presAssocID="{74CE02B3-B347-4E6F-B989-3EFDA32AD15D}" presName="imgShp" presStyleLbl="fgImgPlace1" presStyleIdx="1" presStyleCnt="3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D2D414E-A3BB-4DBD-A051-B9D6F10DDB3F}" type="pres">
      <dgm:prSet presAssocID="{74CE02B3-B347-4E6F-B989-3EFDA32AD15D}" presName="txShp" presStyleLbl="node1" presStyleIdx="1" presStyleCnt="3">
        <dgm:presLayoutVars>
          <dgm:bulletEnabled val="1"/>
        </dgm:presLayoutVars>
      </dgm:prSet>
      <dgm:spPr/>
    </dgm:pt>
    <dgm:pt modelId="{5D1F6730-A82D-46CA-B48B-116071D1F8FB}" type="pres">
      <dgm:prSet presAssocID="{97F44097-6E59-401E-86B2-A76A8D5C40C3}" presName="spacing" presStyleCnt="0"/>
      <dgm:spPr/>
    </dgm:pt>
    <dgm:pt modelId="{BC8C2575-EAA9-4C35-A579-2B54B4C3768C}" type="pres">
      <dgm:prSet presAssocID="{D0DDC348-356D-46B9-8925-C2D2EC82EDB2}" presName="composite" presStyleCnt="0"/>
      <dgm:spPr/>
    </dgm:pt>
    <dgm:pt modelId="{0FC5853A-EC55-4635-8F64-4C18750ECFA2}" type="pres">
      <dgm:prSet presAssocID="{D0DDC348-356D-46B9-8925-C2D2EC82EDB2}" presName="imgShp" presStyleLbl="fgImgPlace1" presStyleIdx="2" presStyleCnt="3"/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39C4E23-819E-4C92-BDD0-D6949149CBAA}" type="pres">
      <dgm:prSet presAssocID="{D0DDC348-356D-46B9-8925-C2D2EC82EDB2}" presName="txShp" presStyleLbl="node1" presStyleIdx="2" presStyleCnt="3">
        <dgm:presLayoutVars>
          <dgm:bulletEnabled val="1"/>
        </dgm:presLayoutVars>
      </dgm:prSet>
      <dgm:spPr/>
    </dgm:pt>
  </dgm:ptLst>
  <dgm:cxnLst>
    <dgm:cxn modelId="{3A471A0C-A6FA-454E-B802-9C7430D1814D}" srcId="{4725D297-1A5B-4FEA-A261-467B0E35BB03}" destId="{74CE02B3-B347-4E6F-B989-3EFDA32AD15D}" srcOrd="1" destOrd="0" parTransId="{169E45C8-2985-421A-AAA1-6644BBE927EF}" sibTransId="{97F44097-6E59-401E-86B2-A76A8D5C40C3}"/>
    <dgm:cxn modelId="{1721864A-4F91-4728-806C-47E4E86D37D4}" type="presOf" srcId="{4725D297-1A5B-4FEA-A261-467B0E35BB03}" destId="{0C07AB28-C707-4A6F-8283-1744828B9601}" srcOrd="0" destOrd="0" presId="urn:microsoft.com/office/officeart/2005/8/layout/vList3"/>
    <dgm:cxn modelId="{DFC50584-F4D8-46C9-9275-88C29866ACB6}" srcId="{4725D297-1A5B-4FEA-A261-467B0E35BB03}" destId="{B6911EFB-F67E-4D52-A640-C5D5E1E157ED}" srcOrd="0" destOrd="0" parTransId="{9D736A58-F07F-4F71-9518-AF04E8902227}" sibTransId="{605E3FD1-58EB-4524-8954-C3D4C9AF1D39}"/>
    <dgm:cxn modelId="{0B4351CB-8EB9-4810-9D84-5066F76F6D76}" type="presOf" srcId="{B6911EFB-F67E-4D52-A640-C5D5E1E157ED}" destId="{A51B8A36-188E-4280-937D-D683DA1F9AB0}" srcOrd="0" destOrd="0" presId="urn:microsoft.com/office/officeart/2005/8/layout/vList3"/>
    <dgm:cxn modelId="{9D7445DF-321F-448F-BC0F-C23ED6146813}" srcId="{4725D297-1A5B-4FEA-A261-467B0E35BB03}" destId="{D0DDC348-356D-46B9-8925-C2D2EC82EDB2}" srcOrd="2" destOrd="0" parTransId="{2077E31D-4FE3-48B6-B160-71C807F6C81D}" sibTransId="{D360A26D-7E4D-4DB8-95DC-038E1E6028CC}"/>
    <dgm:cxn modelId="{C8F829E6-CFF6-403C-8379-02606C21C2B9}" type="presOf" srcId="{74CE02B3-B347-4E6F-B989-3EFDA32AD15D}" destId="{4D2D414E-A3BB-4DBD-A051-B9D6F10DDB3F}" srcOrd="0" destOrd="0" presId="urn:microsoft.com/office/officeart/2005/8/layout/vList3"/>
    <dgm:cxn modelId="{FA8F6BF4-F89E-49F0-9045-3FD6645FD427}" type="presOf" srcId="{D0DDC348-356D-46B9-8925-C2D2EC82EDB2}" destId="{939C4E23-819E-4C92-BDD0-D6949149CBAA}" srcOrd="0" destOrd="0" presId="urn:microsoft.com/office/officeart/2005/8/layout/vList3"/>
    <dgm:cxn modelId="{696077FF-9566-40A1-80F4-25DF427520CC}" type="presParOf" srcId="{0C07AB28-C707-4A6F-8283-1744828B9601}" destId="{380A1E0D-B811-4444-89A1-A8287B13D86A}" srcOrd="0" destOrd="0" presId="urn:microsoft.com/office/officeart/2005/8/layout/vList3"/>
    <dgm:cxn modelId="{42DD3085-B072-46FF-A038-0B4131F82276}" type="presParOf" srcId="{380A1E0D-B811-4444-89A1-A8287B13D86A}" destId="{0E8B796A-B091-4419-918C-F217ED877686}" srcOrd="0" destOrd="0" presId="urn:microsoft.com/office/officeart/2005/8/layout/vList3"/>
    <dgm:cxn modelId="{AD388169-9FB6-4F4A-AD72-CD16FF63D990}" type="presParOf" srcId="{380A1E0D-B811-4444-89A1-A8287B13D86A}" destId="{A51B8A36-188E-4280-937D-D683DA1F9AB0}" srcOrd="1" destOrd="0" presId="urn:microsoft.com/office/officeart/2005/8/layout/vList3"/>
    <dgm:cxn modelId="{14604ECD-35C4-4AFF-8D35-8A725EE7BF31}" type="presParOf" srcId="{0C07AB28-C707-4A6F-8283-1744828B9601}" destId="{8BEE0E98-DBB5-4454-B589-7442F16746BD}" srcOrd="1" destOrd="0" presId="urn:microsoft.com/office/officeart/2005/8/layout/vList3"/>
    <dgm:cxn modelId="{4AFE7995-5CA4-49A1-B0C7-AFB41867B9E3}" type="presParOf" srcId="{0C07AB28-C707-4A6F-8283-1744828B9601}" destId="{A548C991-3A7A-4635-AA14-E6876436F84A}" srcOrd="2" destOrd="0" presId="urn:microsoft.com/office/officeart/2005/8/layout/vList3"/>
    <dgm:cxn modelId="{DBCA4CCF-6D0B-4E59-A6B9-6FBFF4DC4F94}" type="presParOf" srcId="{A548C991-3A7A-4635-AA14-E6876436F84A}" destId="{597B9ABB-60A4-4B95-960E-B7EE384C7E1E}" srcOrd="0" destOrd="0" presId="urn:microsoft.com/office/officeart/2005/8/layout/vList3"/>
    <dgm:cxn modelId="{73B08A3B-C34C-4B74-BF6B-7C3F6DF8D07F}" type="presParOf" srcId="{A548C991-3A7A-4635-AA14-E6876436F84A}" destId="{4D2D414E-A3BB-4DBD-A051-B9D6F10DDB3F}" srcOrd="1" destOrd="0" presId="urn:microsoft.com/office/officeart/2005/8/layout/vList3"/>
    <dgm:cxn modelId="{F17863BD-F512-4EBC-AB8D-8C1891A9F203}" type="presParOf" srcId="{0C07AB28-C707-4A6F-8283-1744828B9601}" destId="{5D1F6730-A82D-46CA-B48B-116071D1F8FB}" srcOrd="3" destOrd="0" presId="urn:microsoft.com/office/officeart/2005/8/layout/vList3"/>
    <dgm:cxn modelId="{0E90C86E-E440-4455-9F9A-FF48E6D44BA1}" type="presParOf" srcId="{0C07AB28-C707-4A6F-8283-1744828B9601}" destId="{BC8C2575-EAA9-4C35-A579-2B54B4C3768C}" srcOrd="4" destOrd="0" presId="urn:microsoft.com/office/officeart/2005/8/layout/vList3"/>
    <dgm:cxn modelId="{ADB0121C-1ACF-483C-92FB-7EBD64058250}" type="presParOf" srcId="{BC8C2575-EAA9-4C35-A579-2B54B4C3768C}" destId="{0FC5853A-EC55-4635-8F64-4C18750ECFA2}" srcOrd="0" destOrd="0" presId="urn:microsoft.com/office/officeart/2005/8/layout/vList3"/>
    <dgm:cxn modelId="{F566BAC5-C963-4425-8079-0710F17EB9CF}" type="presParOf" srcId="{BC8C2575-EAA9-4C35-A579-2B54B4C3768C}" destId="{939C4E23-819E-4C92-BDD0-D6949149CBA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8A0E2FE-9BD0-48A6-ACE7-E2DD0AFA2FAE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</dgm:pt>
    <dgm:pt modelId="{E9A0DD5B-ABCE-4A05-9B0F-751CB2EACE64}">
      <dgm:prSet phldrT="[Text]"/>
      <dgm:spPr/>
      <dgm:t>
        <a:bodyPr/>
        <a:lstStyle/>
        <a:p>
          <a:r>
            <a:rPr lang="en-US" dirty="0"/>
            <a:t>IF Event A and Event B are independent</a:t>
          </a:r>
        </a:p>
      </dgm:t>
    </dgm:pt>
    <dgm:pt modelId="{169993F7-1D91-4E95-9FA4-2E79AAF5742B}" type="parTrans" cxnId="{F7DCD19A-3EA2-4F62-AE04-2B98281011A1}">
      <dgm:prSet/>
      <dgm:spPr/>
      <dgm:t>
        <a:bodyPr/>
        <a:lstStyle/>
        <a:p>
          <a:endParaRPr lang="en-US"/>
        </a:p>
      </dgm:t>
    </dgm:pt>
    <dgm:pt modelId="{8A95C398-680D-4BA0-BCCC-0CBBE1BA08A1}" type="sibTrans" cxnId="{F7DCD19A-3EA2-4F62-AE04-2B98281011A1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82DE9F53-86FD-486D-AB01-E0DC6D0CD89B}">
      <dgm:prSet phldrT="[Text]"/>
      <dgm:spPr/>
      <dgm:t>
        <a:bodyPr/>
        <a:lstStyle/>
        <a:p>
          <a:r>
            <a:rPr lang="en-US" dirty="0"/>
            <a:t>THEN knowing the outcome of Event A DOES NOT help us know the outcome of Event B, and vice versa</a:t>
          </a:r>
        </a:p>
      </dgm:t>
    </dgm:pt>
    <dgm:pt modelId="{CD956C4D-9ADA-45CA-BFF8-395AE1A5BD25}" type="parTrans" cxnId="{1B3D7AD9-554E-45C6-8CCE-84193A393A59}">
      <dgm:prSet/>
      <dgm:spPr/>
      <dgm:t>
        <a:bodyPr/>
        <a:lstStyle/>
        <a:p>
          <a:endParaRPr lang="en-US"/>
        </a:p>
      </dgm:t>
    </dgm:pt>
    <dgm:pt modelId="{6AB76E04-E5C5-49E2-9FF5-149279EAAB72}" type="sibTrans" cxnId="{1B3D7AD9-554E-45C6-8CCE-84193A393A59}">
      <dgm:prSet/>
      <dgm:spPr/>
      <dgm:t>
        <a:bodyPr/>
        <a:lstStyle/>
        <a:p>
          <a:endParaRPr lang="en-US"/>
        </a:p>
      </dgm:t>
    </dgm:pt>
    <dgm:pt modelId="{8C33FD6A-5A7A-4B66-98B0-002FA7AA6E10}" type="pres">
      <dgm:prSet presAssocID="{E8A0E2FE-9BD0-48A6-ACE7-E2DD0AFA2FAE}" presName="linearFlow" presStyleCnt="0">
        <dgm:presLayoutVars>
          <dgm:resizeHandles val="exact"/>
        </dgm:presLayoutVars>
      </dgm:prSet>
      <dgm:spPr/>
    </dgm:pt>
    <dgm:pt modelId="{B7CFD024-1499-482C-86F7-53F1245CA04D}" type="pres">
      <dgm:prSet presAssocID="{E9A0DD5B-ABCE-4A05-9B0F-751CB2EACE64}" presName="node" presStyleLbl="node1" presStyleIdx="0" presStyleCnt="2" custScaleX="335726">
        <dgm:presLayoutVars>
          <dgm:bulletEnabled val="1"/>
        </dgm:presLayoutVars>
      </dgm:prSet>
      <dgm:spPr/>
    </dgm:pt>
    <dgm:pt modelId="{A7C0944D-10E5-4BD9-81C0-6843B5D97091}" type="pres">
      <dgm:prSet presAssocID="{8A95C398-680D-4BA0-BCCC-0CBBE1BA08A1}" presName="sibTrans" presStyleLbl="sibTrans2D1" presStyleIdx="0" presStyleCnt="1"/>
      <dgm:spPr/>
    </dgm:pt>
    <dgm:pt modelId="{25FE1FCE-E057-417B-8CD8-909662E7E45D}" type="pres">
      <dgm:prSet presAssocID="{8A95C398-680D-4BA0-BCCC-0CBBE1BA08A1}" presName="connectorText" presStyleLbl="sibTrans2D1" presStyleIdx="0" presStyleCnt="1"/>
      <dgm:spPr/>
    </dgm:pt>
    <dgm:pt modelId="{DDA8141D-A6A5-4CC2-BD1E-ABF61B2BBC97}" type="pres">
      <dgm:prSet presAssocID="{82DE9F53-86FD-486D-AB01-E0DC6D0CD89B}" presName="node" presStyleLbl="node1" presStyleIdx="1" presStyleCnt="2" custScaleX="335726">
        <dgm:presLayoutVars>
          <dgm:bulletEnabled val="1"/>
        </dgm:presLayoutVars>
      </dgm:prSet>
      <dgm:spPr/>
    </dgm:pt>
  </dgm:ptLst>
  <dgm:cxnLst>
    <dgm:cxn modelId="{132F991D-78B8-4780-A782-1191805630A5}" type="presOf" srcId="{E9A0DD5B-ABCE-4A05-9B0F-751CB2EACE64}" destId="{B7CFD024-1499-482C-86F7-53F1245CA04D}" srcOrd="0" destOrd="0" presId="urn:microsoft.com/office/officeart/2005/8/layout/process2"/>
    <dgm:cxn modelId="{49F5AA1D-5059-423C-878B-24DBF0267320}" type="presOf" srcId="{82DE9F53-86FD-486D-AB01-E0DC6D0CD89B}" destId="{DDA8141D-A6A5-4CC2-BD1E-ABF61B2BBC97}" srcOrd="0" destOrd="0" presId="urn:microsoft.com/office/officeart/2005/8/layout/process2"/>
    <dgm:cxn modelId="{1920B137-88E5-49F4-983C-C6AB97F87D8A}" type="presOf" srcId="{E8A0E2FE-9BD0-48A6-ACE7-E2DD0AFA2FAE}" destId="{8C33FD6A-5A7A-4B66-98B0-002FA7AA6E10}" srcOrd="0" destOrd="0" presId="urn:microsoft.com/office/officeart/2005/8/layout/process2"/>
    <dgm:cxn modelId="{77C7E787-0559-4BFE-808A-F2D88C724807}" type="presOf" srcId="{8A95C398-680D-4BA0-BCCC-0CBBE1BA08A1}" destId="{A7C0944D-10E5-4BD9-81C0-6843B5D97091}" srcOrd="0" destOrd="0" presId="urn:microsoft.com/office/officeart/2005/8/layout/process2"/>
    <dgm:cxn modelId="{F7DCD19A-3EA2-4F62-AE04-2B98281011A1}" srcId="{E8A0E2FE-9BD0-48A6-ACE7-E2DD0AFA2FAE}" destId="{E9A0DD5B-ABCE-4A05-9B0F-751CB2EACE64}" srcOrd="0" destOrd="0" parTransId="{169993F7-1D91-4E95-9FA4-2E79AAF5742B}" sibTransId="{8A95C398-680D-4BA0-BCCC-0CBBE1BA08A1}"/>
    <dgm:cxn modelId="{1B3D7AD9-554E-45C6-8CCE-84193A393A59}" srcId="{E8A0E2FE-9BD0-48A6-ACE7-E2DD0AFA2FAE}" destId="{82DE9F53-86FD-486D-AB01-E0DC6D0CD89B}" srcOrd="1" destOrd="0" parTransId="{CD956C4D-9ADA-45CA-BFF8-395AE1A5BD25}" sibTransId="{6AB76E04-E5C5-49E2-9FF5-149279EAAB72}"/>
    <dgm:cxn modelId="{65C49DFB-E243-48F6-AA8B-B30F62C20A01}" type="presOf" srcId="{8A95C398-680D-4BA0-BCCC-0CBBE1BA08A1}" destId="{25FE1FCE-E057-417B-8CD8-909662E7E45D}" srcOrd="1" destOrd="0" presId="urn:microsoft.com/office/officeart/2005/8/layout/process2"/>
    <dgm:cxn modelId="{B90DB7E5-5C02-416F-B146-86DA756C35DB}" type="presParOf" srcId="{8C33FD6A-5A7A-4B66-98B0-002FA7AA6E10}" destId="{B7CFD024-1499-482C-86F7-53F1245CA04D}" srcOrd="0" destOrd="0" presId="urn:microsoft.com/office/officeart/2005/8/layout/process2"/>
    <dgm:cxn modelId="{05468C1D-352A-4EA2-B263-477824CD092F}" type="presParOf" srcId="{8C33FD6A-5A7A-4B66-98B0-002FA7AA6E10}" destId="{A7C0944D-10E5-4BD9-81C0-6843B5D97091}" srcOrd="1" destOrd="0" presId="urn:microsoft.com/office/officeart/2005/8/layout/process2"/>
    <dgm:cxn modelId="{7103F198-BE45-4EA6-9178-802481CC8FA5}" type="presParOf" srcId="{A7C0944D-10E5-4BD9-81C0-6843B5D97091}" destId="{25FE1FCE-E057-417B-8CD8-909662E7E45D}" srcOrd="0" destOrd="0" presId="urn:microsoft.com/office/officeart/2005/8/layout/process2"/>
    <dgm:cxn modelId="{0CCB26EA-636B-4793-BD4E-C7201CB52D46}" type="presParOf" srcId="{8C33FD6A-5A7A-4B66-98B0-002FA7AA6E10}" destId="{DDA8141D-A6A5-4CC2-BD1E-ABF61B2BBC9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66122-AD3A-46C0-8A89-6E29D6D20BAB}">
      <dsp:nvSpPr>
        <dsp:cNvPr id="0" name=""/>
        <dsp:cNvSpPr/>
      </dsp:nvSpPr>
      <dsp:spPr>
        <a:xfrm>
          <a:off x="1911096" y="2135"/>
          <a:ext cx="6693407" cy="1305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Association Rule Discovery</a:t>
          </a:r>
        </a:p>
      </dsp:txBody>
      <dsp:txXfrm>
        <a:off x="1911096" y="2135"/>
        <a:ext cx="6693407" cy="1305425"/>
      </dsp:txXfrm>
    </dsp:sp>
    <dsp:sp modelId="{5771DB36-DE7A-4B9A-B7AA-66C51A14289D}">
      <dsp:nvSpPr>
        <dsp:cNvPr id="0" name=""/>
        <dsp:cNvSpPr/>
      </dsp:nvSpPr>
      <dsp:spPr>
        <a:xfrm>
          <a:off x="620233" y="2135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5668-5656-469F-B314-D99AB44B1D48}">
      <dsp:nvSpPr>
        <dsp:cNvPr id="0" name=""/>
        <dsp:cNvSpPr/>
      </dsp:nvSpPr>
      <dsp:spPr>
        <a:xfrm>
          <a:off x="621788" y="1545187"/>
          <a:ext cx="6693407" cy="130542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Bayes’ Theorem</a:t>
          </a:r>
        </a:p>
      </dsp:txBody>
      <dsp:txXfrm>
        <a:off x="621788" y="1545187"/>
        <a:ext cx="6693407" cy="1305425"/>
      </dsp:txXfrm>
    </dsp:sp>
    <dsp:sp modelId="{FB745ECC-3FA5-49FA-9765-47AA29FFC244}">
      <dsp:nvSpPr>
        <dsp:cNvPr id="0" name=""/>
        <dsp:cNvSpPr/>
      </dsp:nvSpPr>
      <dsp:spPr>
        <a:xfrm>
          <a:off x="7330991" y="1545187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DD42E-A67A-4DD7-9C6E-3B9EBAFFA177}">
      <dsp:nvSpPr>
        <dsp:cNvPr id="0" name=""/>
        <dsp:cNvSpPr/>
      </dsp:nvSpPr>
      <dsp:spPr>
        <a:xfrm>
          <a:off x="1911096" y="3043777"/>
          <a:ext cx="669340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Market Basket Example</a:t>
          </a:r>
        </a:p>
      </dsp:txBody>
      <dsp:txXfrm>
        <a:off x="1911096" y="3043777"/>
        <a:ext cx="6693407" cy="1305425"/>
      </dsp:txXfrm>
    </dsp:sp>
    <dsp:sp modelId="{F69601A0-7B05-4628-94B6-219AC1F9D25C}">
      <dsp:nvSpPr>
        <dsp:cNvPr id="0" name=""/>
        <dsp:cNvSpPr/>
      </dsp:nvSpPr>
      <dsp:spPr>
        <a:xfrm>
          <a:off x="629551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7FD51-F20E-4BEA-9956-0C7F7D4BC7C6}">
      <dsp:nvSpPr>
        <dsp:cNvPr id="0" name=""/>
        <dsp:cNvSpPr/>
      </dsp:nvSpPr>
      <dsp:spPr>
        <a:xfrm>
          <a:off x="196955" y="240491"/>
          <a:ext cx="4623919" cy="1444974"/>
        </a:xfrm>
        <a:prstGeom prst="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3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Which coupons</a:t>
          </a:r>
          <a:br>
            <a:rPr lang="en-US" sz="3000" kern="1200" dirty="0"/>
          </a:br>
          <a:r>
            <a:rPr lang="en-US" sz="3000" kern="1200" dirty="0"/>
            <a:t>to distribute?</a:t>
          </a:r>
        </a:p>
      </dsp:txBody>
      <dsp:txXfrm>
        <a:off x="196955" y="240491"/>
        <a:ext cx="4623919" cy="1444974"/>
      </dsp:txXfrm>
    </dsp:sp>
    <dsp:sp modelId="{AEB6CEEB-00E7-47C6-8CC4-2E9379FF79A0}">
      <dsp:nvSpPr>
        <dsp:cNvPr id="0" name=""/>
        <dsp:cNvSpPr/>
      </dsp:nvSpPr>
      <dsp:spPr>
        <a:xfrm>
          <a:off x="4292" y="31773"/>
          <a:ext cx="1011482" cy="1517223"/>
        </a:xfrm>
        <a:prstGeom prst="rect">
          <a:avLst/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522AF-870F-4F34-BBA5-F3E8CEC71E72}">
      <dsp:nvSpPr>
        <dsp:cNvPr id="0" name=""/>
        <dsp:cNvSpPr/>
      </dsp:nvSpPr>
      <dsp:spPr>
        <a:xfrm>
          <a:off x="5187073" y="240491"/>
          <a:ext cx="4623919" cy="1444974"/>
        </a:xfrm>
        <a:prstGeom prst="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3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When to put a</a:t>
          </a:r>
          <a:br>
            <a:rPr lang="en-US" sz="3000" kern="1200" dirty="0"/>
          </a:br>
          <a:r>
            <a:rPr lang="en-US" sz="3000" kern="1200" dirty="0"/>
            <a:t>product on sale?</a:t>
          </a:r>
        </a:p>
      </dsp:txBody>
      <dsp:txXfrm>
        <a:off x="5187073" y="240491"/>
        <a:ext cx="4623919" cy="1444974"/>
      </dsp:txXfrm>
    </dsp:sp>
    <dsp:sp modelId="{555083FE-3C51-48AF-8FD7-4CA5335231D1}">
      <dsp:nvSpPr>
        <dsp:cNvPr id="0" name=""/>
        <dsp:cNvSpPr/>
      </dsp:nvSpPr>
      <dsp:spPr>
        <a:xfrm>
          <a:off x="4994410" y="31773"/>
          <a:ext cx="1011482" cy="1517223"/>
        </a:xfrm>
        <a:prstGeom prst="rect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AAD1A-CA49-431B-AA46-FF09857B6D87}">
      <dsp:nvSpPr>
        <dsp:cNvPr id="0" name=""/>
        <dsp:cNvSpPr/>
      </dsp:nvSpPr>
      <dsp:spPr>
        <a:xfrm>
          <a:off x="2692014" y="2059554"/>
          <a:ext cx="4623919" cy="1444974"/>
        </a:xfrm>
        <a:prstGeom prst="rect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873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What products are put together on the shelf?</a:t>
          </a:r>
        </a:p>
      </dsp:txBody>
      <dsp:txXfrm>
        <a:off x="2692014" y="2059554"/>
        <a:ext cx="4623919" cy="1444974"/>
      </dsp:txXfrm>
    </dsp:sp>
    <dsp:sp modelId="{01309F76-598A-4148-BA72-50EDE3038C89}">
      <dsp:nvSpPr>
        <dsp:cNvPr id="0" name=""/>
        <dsp:cNvSpPr/>
      </dsp:nvSpPr>
      <dsp:spPr>
        <a:xfrm>
          <a:off x="2499351" y="1850836"/>
          <a:ext cx="1011482" cy="1517223"/>
        </a:xfrm>
        <a:prstGeom prst="rect">
          <a:avLst/>
        </a:prstGeom>
        <a:blipFill rotWithShape="1">
          <a:blip xmlns:r="http://schemas.openxmlformats.org/officeDocument/2006/relationships"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F3556-C0A3-429C-AD1C-2B18EEE83A10}">
      <dsp:nvSpPr>
        <dsp:cNvPr id="0" name=""/>
        <dsp:cNvSpPr/>
      </dsp:nvSpPr>
      <dsp:spPr>
        <a:xfrm>
          <a:off x="29443" y="316697"/>
          <a:ext cx="5051225" cy="17159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80% of shoppers who buy ice-cream also purchase ice-cream cones.</a:t>
          </a:r>
        </a:p>
      </dsp:txBody>
      <dsp:txXfrm>
        <a:off x="29443" y="316697"/>
        <a:ext cx="5051225" cy="1715973"/>
      </dsp:txXfrm>
    </dsp:sp>
    <dsp:sp modelId="{420E9051-8EC8-47A7-8E18-626F42A55D8B}">
      <dsp:nvSpPr>
        <dsp:cNvPr id="0" name=""/>
        <dsp:cNvSpPr/>
      </dsp:nvSpPr>
      <dsp:spPr>
        <a:xfrm>
          <a:off x="5366664" y="316697"/>
          <a:ext cx="5119492" cy="1715973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85% of the “do-it-yourselfers” also buy roller covers IF they bought latex paint.</a:t>
          </a:r>
        </a:p>
      </dsp:txBody>
      <dsp:txXfrm>
        <a:off x="5366664" y="316697"/>
        <a:ext cx="5119492" cy="1715973"/>
      </dsp:txXfrm>
    </dsp:sp>
    <dsp:sp modelId="{B549BECA-B5C3-43F5-9520-EEEB714F18CF}">
      <dsp:nvSpPr>
        <dsp:cNvPr id="0" name=""/>
        <dsp:cNvSpPr/>
      </dsp:nvSpPr>
      <dsp:spPr>
        <a:xfrm>
          <a:off x="4676" y="2318666"/>
          <a:ext cx="5050538" cy="1715973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40% of investors who hold an equity index fund will have a bond fund in their portfolio.</a:t>
          </a:r>
        </a:p>
      </dsp:txBody>
      <dsp:txXfrm>
        <a:off x="4676" y="2318666"/>
        <a:ext cx="5050538" cy="1715973"/>
      </dsp:txXfrm>
    </dsp:sp>
    <dsp:sp modelId="{786EA1CF-D236-49F3-A5D2-1F4B2688C414}">
      <dsp:nvSpPr>
        <dsp:cNvPr id="0" name=""/>
        <dsp:cNvSpPr/>
      </dsp:nvSpPr>
      <dsp:spPr>
        <a:xfrm>
          <a:off x="5341210" y="2318666"/>
          <a:ext cx="5169713" cy="1715973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60% of students who took Machine Learning and Data Mining also register for Deep Learning.</a:t>
          </a:r>
        </a:p>
      </dsp:txBody>
      <dsp:txXfrm>
        <a:off x="5341210" y="2318666"/>
        <a:ext cx="5169713" cy="17159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8A36-188E-4280-937D-D683DA1F9AB0}">
      <dsp:nvSpPr>
        <dsp:cNvPr id="0" name=""/>
        <dsp:cNvSpPr/>
      </dsp:nvSpPr>
      <dsp:spPr>
        <a:xfrm rot="10800000">
          <a:off x="1160438" y="1933"/>
          <a:ext cx="3407500" cy="12086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Support</a:t>
          </a:r>
        </a:p>
      </dsp:txBody>
      <dsp:txXfrm rot="10800000">
        <a:off x="1462596" y="1933"/>
        <a:ext cx="3105342" cy="1208632"/>
      </dsp:txXfrm>
    </dsp:sp>
    <dsp:sp modelId="{0E8B796A-B091-4419-918C-F217ED877686}">
      <dsp:nvSpPr>
        <dsp:cNvPr id="0" name=""/>
        <dsp:cNvSpPr/>
      </dsp:nvSpPr>
      <dsp:spPr>
        <a:xfrm>
          <a:off x="556121" y="1933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D414E-A3BB-4DBD-A051-B9D6F10DDB3F}">
      <dsp:nvSpPr>
        <dsp:cNvPr id="0" name=""/>
        <dsp:cNvSpPr/>
      </dsp:nvSpPr>
      <dsp:spPr>
        <a:xfrm rot="10800000">
          <a:off x="1160438" y="1571352"/>
          <a:ext cx="3407500" cy="1208632"/>
        </a:xfrm>
        <a:prstGeom prst="homePlat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Confidence</a:t>
          </a:r>
        </a:p>
      </dsp:txBody>
      <dsp:txXfrm rot="10800000">
        <a:off x="1462596" y="1571352"/>
        <a:ext cx="3105342" cy="1208632"/>
      </dsp:txXfrm>
    </dsp:sp>
    <dsp:sp modelId="{597B9ABB-60A4-4B95-960E-B7EE384C7E1E}">
      <dsp:nvSpPr>
        <dsp:cNvPr id="0" name=""/>
        <dsp:cNvSpPr/>
      </dsp:nvSpPr>
      <dsp:spPr>
        <a:xfrm>
          <a:off x="556121" y="1571352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C4E23-819E-4C92-BDD0-D6949149CBAA}">
      <dsp:nvSpPr>
        <dsp:cNvPr id="0" name=""/>
        <dsp:cNvSpPr/>
      </dsp:nvSpPr>
      <dsp:spPr>
        <a:xfrm rot="10800000">
          <a:off x="1160438" y="3140771"/>
          <a:ext cx="3407500" cy="1208632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29540" rIns="241808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Expected Confidence</a:t>
          </a:r>
        </a:p>
      </dsp:txBody>
      <dsp:txXfrm rot="10800000">
        <a:off x="1462596" y="3140771"/>
        <a:ext cx="3105342" cy="1208632"/>
      </dsp:txXfrm>
    </dsp:sp>
    <dsp:sp modelId="{0FC5853A-EC55-4635-8F64-4C18750ECFA2}">
      <dsp:nvSpPr>
        <dsp:cNvPr id="0" name=""/>
        <dsp:cNvSpPr/>
      </dsp:nvSpPr>
      <dsp:spPr>
        <a:xfrm>
          <a:off x="556121" y="3140771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8A36-188E-4280-937D-D683DA1F9AB0}">
      <dsp:nvSpPr>
        <dsp:cNvPr id="0" name=""/>
        <dsp:cNvSpPr/>
      </dsp:nvSpPr>
      <dsp:spPr>
        <a:xfrm rot="10800000">
          <a:off x="1160438" y="1933"/>
          <a:ext cx="3407500" cy="120863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Lift</a:t>
          </a:r>
        </a:p>
      </dsp:txBody>
      <dsp:txXfrm rot="10800000">
        <a:off x="1462596" y="1933"/>
        <a:ext cx="3105342" cy="1208632"/>
      </dsp:txXfrm>
    </dsp:sp>
    <dsp:sp modelId="{0E8B796A-B091-4419-918C-F217ED877686}">
      <dsp:nvSpPr>
        <dsp:cNvPr id="0" name=""/>
        <dsp:cNvSpPr/>
      </dsp:nvSpPr>
      <dsp:spPr>
        <a:xfrm>
          <a:off x="556121" y="1933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D414E-A3BB-4DBD-A051-B9D6F10DDB3F}">
      <dsp:nvSpPr>
        <dsp:cNvPr id="0" name=""/>
        <dsp:cNvSpPr/>
      </dsp:nvSpPr>
      <dsp:spPr>
        <a:xfrm rot="10800000">
          <a:off x="1160438" y="1571352"/>
          <a:ext cx="3407500" cy="1208632"/>
        </a:xfrm>
        <a:prstGeom prst="homePlat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Leverage</a:t>
          </a:r>
        </a:p>
      </dsp:txBody>
      <dsp:txXfrm rot="10800000">
        <a:off x="1462596" y="1571352"/>
        <a:ext cx="3105342" cy="1208632"/>
      </dsp:txXfrm>
    </dsp:sp>
    <dsp:sp modelId="{597B9ABB-60A4-4B95-960E-B7EE384C7E1E}">
      <dsp:nvSpPr>
        <dsp:cNvPr id="0" name=""/>
        <dsp:cNvSpPr/>
      </dsp:nvSpPr>
      <dsp:spPr>
        <a:xfrm>
          <a:off x="556121" y="1571352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C4E23-819E-4C92-BDD0-D6949149CBAA}">
      <dsp:nvSpPr>
        <dsp:cNvPr id="0" name=""/>
        <dsp:cNvSpPr/>
      </dsp:nvSpPr>
      <dsp:spPr>
        <a:xfrm rot="10800000">
          <a:off x="1160438" y="3140771"/>
          <a:ext cx="3407500" cy="1208632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2974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Conviction</a:t>
          </a:r>
        </a:p>
      </dsp:txBody>
      <dsp:txXfrm rot="10800000">
        <a:off x="1462596" y="3140771"/>
        <a:ext cx="3105342" cy="1208632"/>
      </dsp:txXfrm>
    </dsp:sp>
    <dsp:sp modelId="{0FC5853A-EC55-4635-8F64-4C18750ECFA2}">
      <dsp:nvSpPr>
        <dsp:cNvPr id="0" name=""/>
        <dsp:cNvSpPr/>
      </dsp:nvSpPr>
      <dsp:spPr>
        <a:xfrm>
          <a:off x="556121" y="3140771"/>
          <a:ext cx="1208632" cy="1208632"/>
        </a:xfrm>
        <a:prstGeom prst="ellipse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CFD024-1499-482C-86F7-53F1245CA04D}">
      <dsp:nvSpPr>
        <dsp:cNvPr id="0" name=""/>
        <dsp:cNvSpPr/>
      </dsp:nvSpPr>
      <dsp:spPr>
        <a:xfrm>
          <a:off x="0" y="531"/>
          <a:ext cx="10515600" cy="17401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IF Event A and Event B are independent</a:t>
          </a:r>
        </a:p>
      </dsp:txBody>
      <dsp:txXfrm>
        <a:off x="50966" y="51497"/>
        <a:ext cx="10413668" cy="1638178"/>
      </dsp:txXfrm>
    </dsp:sp>
    <dsp:sp modelId="{A7C0944D-10E5-4BD9-81C0-6843B5D97091}">
      <dsp:nvSpPr>
        <dsp:cNvPr id="0" name=""/>
        <dsp:cNvSpPr/>
      </dsp:nvSpPr>
      <dsp:spPr>
        <a:xfrm rot="5400000">
          <a:off x="4931529" y="1784144"/>
          <a:ext cx="652541" cy="783049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-5400000">
        <a:off x="5022885" y="1849398"/>
        <a:ext cx="469829" cy="456779"/>
      </dsp:txXfrm>
    </dsp:sp>
    <dsp:sp modelId="{DDA8141D-A6A5-4CC2-BD1E-ABF61B2BBC97}">
      <dsp:nvSpPr>
        <dsp:cNvPr id="0" name=""/>
        <dsp:cNvSpPr/>
      </dsp:nvSpPr>
      <dsp:spPr>
        <a:xfrm>
          <a:off x="0" y="2610696"/>
          <a:ext cx="10515600" cy="1740110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THEN knowing the outcome of Event A DOES NOT help us know the outcome of Event B, and vice versa</a:t>
          </a:r>
        </a:p>
      </dsp:txBody>
      <dsp:txXfrm>
        <a:off x="50966" y="2661662"/>
        <a:ext cx="10413668" cy="1638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2/4/2021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424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9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33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95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4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3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538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28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40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90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54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74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876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1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53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56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05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309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78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5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87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504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8488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031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306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0050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37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57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37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059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402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50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461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90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64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67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30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45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320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575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05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42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486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883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938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3963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492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60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45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542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40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71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618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870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1749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733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658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881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33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621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14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17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434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61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32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1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953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7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80AE8-7F62-451C-B0D4-2A09743ABD15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ED0A-8E45-47B5-8DC0-0717463208B1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489D-D087-4CE2-847F-015B36BF5A14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7868-F35D-4453-8B24-8D27DE48B08C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7871-6BE4-40B4-82F8-5E73D6E11CC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B9B-36B5-4E68-A769-01D4BEBDFAFC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1067-D8E1-4C5B-B0A0-87BFCEBEF002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20BA-FD9D-4DB5-8842-E23BE560BE7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C1C-D064-445C-AE6F-8AA8F79A296A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D11-9507-4150-B10C-D0F08A9A488F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A63-08C2-481D-AE0E-8F8CAAC0ED86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5F9DD-095E-4443-BE85-01912AC3AEB3}" type="datetime1">
              <a:rPr lang="en-US" smtClean="0"/>
              <a:t>2/4/2021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naconda.org/conda-forge/mlxtend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rasbt.github.io/mlxtend/user_guide/frequent_patterns/association_rules/" TargetMode="External"/><Relationship Id="rId4" Type="http://schemas.openxmlformats.org/officeDocument/2006/relationships/hyperlink" Target="http://rasbt.github.io/mlxtend/user_guide/frequent_patterns/apriori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clustering.html#clustering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3, February 4,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 Discovery Quick Overview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b="1" dirty="0"/>
                  <a:t>Result Expression</a:t>
                </a:r>
                <a:r>
                  <a:rPr lang="en-US" dirty="0"/>
                  <a:t>: The rules are expressed as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i="1" dirty="0"/>
                  <a:t>If item(s) A is part of a transaction, then item(s) B will also be part of the transaction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i="1" dirty="0"/>
                  <a:t> percent of the time.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r>
                  <a:rPr lang="en-US" dirty="0"/>
                  <a:t>  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None/>
                </a:pPr>
                <a:endParaRPr lang="en-US" b="1" dirty="0"/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b="1" dirty="0"/>
                  <a:t>Caution</a:t>
                </a:r>
                <a:r>
                  <a:rPr lang="en-US" dirty="0"/>
                  <a:t>: The rules should not be interpreted as direct causation but as association between two or more items.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E8EC-5EDE-457E-B737-05BDF60C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04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Examples of Association Rule 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B718AB-9140-4215-93E5-79A561845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2540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DE834-8CD8-4CD5-A257-51808FF6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4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 Discovery History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Proposed by Agrawal, Imielinski, and Swami in their 1993 paper</a:t>
            </a:r>
          </a:p>
          <a:p>
            <a:pPr lvl="1"/>
            <a:r>
              <a:rPr lang="en-US" dirty="0"/>
              <a:t>“Mining Association Rules between Sets of Items in Large Databases”, </a:t>
            </a:r>
            <a:r>
              <a:rPr lang="en-US" i="1" dirty="0"/>
              <a:t>Proceedings of the 1993 ACM SIGMOD Conference Washington DC</a:t>
            </a:r>
            <a:r>
              <a:rPr lang="en-US" dirty="0"/>
              <a:t>, May 1993</a:t>
            </a:r>
          </a:p>
          <a:p>
            <a:pPr lvl="1"/>
            <a:r>
              <a:rPr lang="en-US" dirty="0"/>
              <a:t>ACM SIGMOD: </a:t>
            </a:r>
            <a:r>
              <a:rPr lang="en-US" u="sng" dirty="0"/>
              <a:t>A</a:t>
            </a:r>
            <a:r>
              <a:rPr lang="en-US" dirty="0"/>
              <a:t>ssociation for </a:t>
            </a:r>
            <a:r>
              <a:rPr lang="en-US" u="sng" dirty="0"/>
              <a:t>C</a:t>
            </a:r>
            <a:r>
              <a:rPr lang="en-US" dirty="0"/>
              <a:t>omputing </a:t>
            </a:r>
            <a:r>
              <a:rPr lang="en-US" u="sng" dirty="0"/>
              <a:t>M</a:t>
            </a:r>
            <a:r>
              <a:rPr lang="en-US" dirty="0"/>
              <a:t>achinery </a:t>
            </a:r>
            <a:r>
              <a:rPr lang="en-US" u="sng" dirty="0"/>
              <a:t>S</a:t>
            </a:r>
            <a:r>
              <a:rPr lang="en-US" dirty="0"/>
              <a:t>pecial </a:t>
            </a:r>
            <a:r>
              <a:rPr lang="en-US" u="sng" dirty="0"/>
              <a:t>I</a:t>
            </a:r>
            <a:r>
              <a:rPr lang="en-US" dirty="0"/>
              <a:t>nterest </a:t>
            </a:r>
            <a:r>
              <a:rPr lang="en-US" u="sng" dirty="0"/>
              <a:t>G</a:t>
            </a:r>
            <a:r>
              <a:rPr lang="en-US" dirty="0"/>
              <a:t>roup </a:t>
            </a:r>
            <a:r>
              <a:rPr lang="en-US" u="sng" dirty="0"/>
              <a:t>o</a:t>
            </a:r>
            <a:r>
              <a:rPr lang="en-US" dirty="0"/>
              <a:t>n </a:t>
            </a:r>
            <a:r>
              <a:rPr lang="en-US" u="sng" dirty="0"/>
              <a:t>M</a:t>
            </a:r>
            <a:r>
              <a:rPr lang="en-US" dirty="0"/>
              <a:t>anagement Of </a:t>
            </a:r>
            <a:r>
              <a:rPr lang="en-US" u="sng" dirty="0"/>
              <a:t>D</a:t>
            </a:r>
            <a:r>
              <a:rPr lang="en-US" dirty="0"/>
              <a:t>ata</a:t>
            </a:r>
          </a:p>
          <a:p>
            <a:r>
              <a:rPr lang="en-US" dirty="0"/>
              <a:t>Initially used for Market Basket analysis to find how items purchased by customers are related</a:t>
            </a:r>
          </a:p>
          <a:p>
            <a:r>
              <a:rPr lang="en-US" dirty="0"/>
              <a:t>Most algorithms are related to the Apriori algorithm due to Agrawal and Srikant 1994 paper</a:t>
            </a:r>
          </a:p>
          <a:p>
            <a:pPr lvl="1"/>
            <a:r>
              <a:rPr lang="en-US" dirty="0"/>
              <a:t>“Fast Algorithms for Mining Association Rules”, </a:t>
            </a:r>
            <a:r>
              <a:rPr lang="en-US" i="1" dirty="0"/>
              <a:t>Proceedings of the 20th VLDB Conference Santiago, Chile</a:t>
            </a:r>
            <a:r>
              <a:rPr lang="en-US" dirty="0"/>
              <a:t>, 1994</a:t>
            </a:r>
          </a:p>
          <a:p>
            <a:pPr lvl="1"/>
            <a:r>
              <a:rPr lang="en-US" dirty="0"/>
              <a:t>VLDB: </a:t>
            </a:r>
            <a:r>
              <a:rPr lang="en-US" u="sng" dirty="0"/>
              <a:t>V</a:t>
            </a:r>
            <a:r>
              <a:rPr lang="en-US" dirty="0"/>
              <a:t>ery </a:t>
            </a:r>
            <a:r>
              <a:rPr lang="en-US" u="sng" dirty="0"/>
              <a:t>L</a:t>
            </a:r>
            <a:r>
              <a:rPr lang="en-US" dirty="0"/>
              <a:t>arge </a:t>
            </a:r>
            <a:r>
              <a:rPr lang="en-US" u="sng" dirty="0"/>
              <a:t>D</a:t>
            </a:r>
            <a:r>
              <a:rPr lang="en-US" dirty="0"/>
              <a:t>ata </a:t>
            </a:r>
            <a:r>
              <a:rPr lang="en-US" u="sng" dirty="0"/>
              <a:t>B</a:t>
            </a:r>
            <a:r>
              <a:rPr lang="en-US" dirty="0"/>
              <a:t>ases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CCE350-C531-4880-A309-8D2E55A2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57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for Association Rule Discovery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universal set of items: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 the complete list of items in the transaction data</a:t>
                </a:r>
              </a:p>
              <a:p>
                <a:pPr lvl="1"/>
                <a:r>
                  <a:rPr lang="en-US" dirty="0"/>
                  <a:t>Since data captured items sold during a time period, the universal set does not necessarily represent all items carried by the merchant</a:t>
                </a:r>
              </a:p>
              <a:p>
                <a:r>
                  <a:rPr lang="en-US" dirty="0"/>
                  <a:t>Transaction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/>
                  <a:t> is a collection of items: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/>
                  <a:t> is a subset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Transaction Database T is a set of transactions: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/>
                  <a:t> is the number of transactions or customer</a:t>
                </a:r>
              </a:p>
              <a:p>
                <a:pPr lvl="1"/>
                <a:r>
                  <a:rPr lang="en-US" dirty="0"/>
                  <a:t>The terms: Transaction and Customer are often used</a:t>
                </a:r>
                <a:br>
                  <a:rPr lang="en-US" dirty="0"/>
                </a:br>
                <a:r>
                  <a:rPr lang="en-US" dirty="0"/>
                  <a:t>interchangeably to refer to the same concept because there is</a:t>
                </a:r>
                <a:br>
                  <a:rPr lang="en-US" dirty="0"/>
                </a:br>
                <a:r>
                  <a:rPr lang="en-US" dirty="0"/>
                  <a:t>no TIME element here.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5E248-7804-4073-BCA6-A4BC5A4F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4098" name="Picture 2" descr="No Time? — Sharleen Hoar, Ph.D.">
            <a:extLst>
              <a:ext uri="{FF2B5EF4-FFF2-40B4-BE49-F238E27FC236}">
                <a16:creationId xmlns:a16="http://schemas.microsoft.com/office/drawing/2014/main" id="{22D753B5-3057-4F55-84B9-F30A111F8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32666" y="462449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0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/>
                  <a:t>itemset</a:t>
                </a:r>
                <a:r>
                  <a:rPr lang="en-US" dirty="0"/>
                  <a:t> is a set of items in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 itemset is a subset of a transaction</a:t>
                </a:r>
              </a:p>
              <a:p>
                <a:r>
                  <a:rPr lang="en-US" dirty="0"/>
                  <a:t>A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b="1" dirty="0"/>
                  <a:t>-itemset</a:t>
                </a:r>
                <a:r>
                  <a:rPr lang="en-US" dirty="0"/>
                  <a:t> is an itemset with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dirty="0"/>
                  <a:t> items</a:t>
                </a:r>
              </a:p>
              <a:p>
                <a:pPr lvl="1"/>
                <a:r>
                  <a:rPr lang="en-US" dirty="0"/>
                  <a:t>Possible values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m</a:t>
                </a:r>
                <a:r>
                  <a:rPr lang="en-US" dirty="0"/>
                  <a:t>-itemset is valid but not interesting because no other itemsets can associate with an </a:t>
                </a:r>
                <a:r>
                  <a:rPr lang="en-US" i="1" dirty="0"/>
                  <a:t>m</a:t>
                </a:r>
                <a:r>
                  <a:rPr lang="en-US" dirty="0"/>
                  <a:t>-itemset</a:t>
                </a:r>
              </a:p>
              <a:p>
                <a:r>
                  <a:rPr lang="en-US" dirty="0"/>
                  <a:t>An association rule has an </a:t>
                </a:r>
                <a:r>
                  <a:rPr lang="en-US" b="1" dirty="0"/>
                  <a:t>antecedent</a:t>
                </a:r>
                <a:r>
                  <a:rPr lang="en-US" dirty="0"/>
                  <a:t> (left side) and a </a:t>
                </a:r>
                <a:r>
                  <a:rPr lang="en-US" b="1" dirty="0"/>
                  <a:t>consequent</a:t>
                </a:r>
                <a:r>
                  <a:rPr lang="en-US" dirty="0"/>
                  <a:t> (right side).  Each side is an itemset.</a:t>
                </a:r>
              </a:p>
              <a:p>
                <a:r>
                  <a:rPr lang="en-US" dirty="0"/>
                  <a:t>Suppose itemset </a:t>
                </a:r>
                <a:r>
                  <a:rPr lang="en-US" i="1" dirty="0"/>
                  <a:t>X</a:t>
                </a:r>
                <a:r>
                  <a:rPr lang="en-US" dirty="0"/>
                  <a:t> is the antecedent and itemset </a:t>
                </a:r>
                <a:r>
                  <a:rPr lang="en-US" i="1" dirty="0"/>
                  <a:t>Y</a:t>
                </a:r>
                <a:r>
                  <a:rPr lang="en-US" dirty="0"/>
                  <a:t> is the consequent, then association rule is described mathematically as</a:t>
                </a:r>
                <a:br>
                  <a:rPr lang="en-US" dirty="0"/>
                </a:b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, where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they contain no common items.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308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FAF91-D85B-4205-9CED-2943E123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31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Measuring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FAF91-D85B-4205-9CED-2943E123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E73FE5D-4241-4843-B6BB-DB9D7D166E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1240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730C1954-B719-45E0-B63D-A6542679365D}"/>
              </a:ext>
            </a:extLst>
          </p:cNvPr>
          <p:cNvGraphicFramePr>
            <a:graphicFrameLocks/>
          </p:cNvGraphicFramePr>
          <p:nvPr/>
        </p:nvGraphicFramePr>
        <p:xfrm>
          <a:off x="6096000" y="1690688"/>
          <a:ext cx="51240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572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Support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b="1" dirty="0"/>
                  <a:t>Support</a:t>
                </a:r>
                <a:r>
                  <a:rPr lang="en-US" dirty="0"/>
                  <a:t> is the percentage of transactions that contain an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Support value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=100%×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is the number of transactions that contain the itemset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>
                  <a:lnSpc>
                    <a:spcPct val="110000"/>
                  </a:lnSpc>
                </a:pPr>
                <a:r>
                  <a:rPr lang="en-US" i="1" dirty="0"/>
                  <a:t>N</a:t>
                </a:r>
                <a:r>
                  <a:rPr lang="en-US" dirty="0"/>
                  <a:t> is the total number of transactions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Since the number of transactions that contain an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must be between 1 and </a:t>
                </a:r>
                <a:r>
                  <a:rPr lang="en-US" i="1" dirty="0"/>
                  <a:t>N</a:t>
                </a:r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), it follows that the Support metric is: (100% / </a:t>
                </a:r>
                <a:r>
                  <a:rPr lang="en-US" i="1" dirty="0"/>
                  <a:t>N</a:t>
                </a:r>
                <a:r>
                  <a:rPr lang="en-US" dirty="0"/>
                  <a:t>) ≤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≤ 100%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Support metric is the relative frequency of an itemset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40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A37DF-5B28-4389-9397-21DE8A76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Confidence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b="1" dirty="0"/>
                  <a:t>Confidence</a:t>
                </a:r>
                <a:r>
                  <a:rPr lang="en-US" dirty="0"/>
                  <a:t> is the percentage of transactions that will contain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 if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is already present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b="0" dirty="0"/>
                  <a:t>Confidence value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∩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lnSpc>
                    <a:spcPct val="10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= (Support of </a:t>
                </a:r>
                <a:r>
                  <a:rPr lang="en-US" i="1" dirty="0"/>
                  <a:t>X</a:t>
                </a:r>
                <a:r>
                  <a:rPr lang="en-US" dirty="0"/>
                  <a:t> and </a:t>
                </a:r>
                <a:r>
                  <a:rPr lang="en-US" i="1" dirty="0"/>
                  <a:t>Y</a:t>
                </a:r>
                <a:r>
                  <a:rPr lang="en-US" dirty="0"/>
                  <a:t>) / (Support of </a:t>
                </a:r>
                <a:r>
                  <a:rPr lang="en-US" i="1" dirty="0"/>
                  <a:t>X</a:t>
                </a:r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/>
                  <a:t>Confidence metric is the conditional probability that itemset Y will be in the transaction given itemset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already in the transaction.</a:t>
                </a:r>
              </a:p>
              <a:p>
                <a:pPr>
                  <a:lnSpc>
                    <a:spcPct val="100000"/>
                  </a:lnSpc>
                  <a:spcBef>
                    <a:spcPts val="1200"/>
                  </a:spcBef>
                </a:pPr>
                <a:r>
                  <a:rPr lang="en-US" dirty="0"/>
                  <a:t>Confidence metric indicates how credible about the association rule: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(If itemset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in the transaction, then itemset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will also in the transaction)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210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25941-058D-426A-953C-C1B030782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2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Expected Confidence 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Expected Confidence</a:t>
                </a:r>
                <a:r>
                  <a:rPr lang="en-US" dirty="0"/>
                  <a:t> is, essentially, the support of itemset 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u="sng" dirty="0"/>
                  <a:t>IF</a:t>
                </a:r>
                <a:r>
                  <a:rPr lang="en-US" dirty="0"/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dirty="0"/>
                  <a:t>The occurrence of itemset X will not affect the occurrence of itemset Y,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u="sng" dirty="0"/>
                  <a:t>THEN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:r>
                  <a:rPr lang="en-US" dirty="0"/>
                  <a:t>The percentage of transactions that will contain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 if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is already present = the percentage of transactions that will contain itemset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Expected confidence is the confidence of the association rule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under the independence assumption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1A96B-3E36-45B1-A5D1-57FDCDDF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36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Lift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b="1" dirty="0"/>
                  <a:t>Lift</a:t>
                </a:r>
                <a:r>
                  <a:rPr lang="en-US" dirty="0"/>
                  <a:t> is the ratio of the Confidence to Expected Confidence.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Lift value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Lift indicates the effectiveness of the association rule over an independent assumption</a:t>
                </a:r>
              </a:p>
              <a:p>
                <a:pPr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dirty="0"/>
                  <a:t>&gt; 1:  the association rule is credible and the occurrence of itemset </a:t>
                </a:r>
                <a:r>
                  <a:rPr lang="en-US" i="1" dirty="0"/>
                  <a:t>X</a:t>
                </a:r>
                <a:r>
                  <a:rPr lang="en-US" dirty="0"/>
                  <a:t> </a:t>
                </a:r>
                <a:r>
                  <a:rPr lang="en-US" u="sng" dirty="0"/>
                  <a:t>increases</a:t>
                </a:r>
                <a:r>
                  <a:rPr lang="en-US" dirty="0"/>
                  <a:t> the occurrence of itemset </a:t>
                </a:r>
                <a:r>
                  <a:rPr lang="en-US" i="1" dirty="0"/>
                  <a:t>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r>
                  <a:rPr lang="en-US" i="1" dirty="0"/>
                  <a:t> </a:t>
                </a:r>
              </a:p>
              <a:p>
                <a:pPr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dirty="0"/>
                  <a:t>= 1: the association rule is not credible and the occurrence of itemset </a:t>
                </a:r>
                <a:r>
                  <a:rPr lang="en-US" i="1" dirty="0"/>
                  <a:t>Y</a:t>
                </a:r>
                <a:r>
                  <a:rPr lang="en-US" dirty="0"/>
                  <a:t> is </a:t>
                </a:r>
                <a:r>
                  <a:rPr lang="en-US" u="sng" dirty="0"/>
                  <a:t>independent of</a:t>
                </a:r>
                <a:r>
                  <a:rPr lang="en-US" dirty="0"/>
                  <a:t> the occurrence of itemset </a:t>
                </a:r>
                <a:r>
                  <a:rPr lang="en-US" i="1" dirty="0"/>
                  <a:t>X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) </a:t>
                </a:r>
                <a:endParaRPr lang="en-US" i="1" dirty="0"/>
              </a:p>
              <a:p>
                <a:pPr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dirty="0"/>
                  <a:t>&lt; 1: the association rule is also credible but the occurrence of itemset </a:t>
                </a:r>
                <a:r>
                  <a:rPr lang="en-US" i="1" dirty="0"/>
                  <a:t>X</a:t>
                </a:r>
                <a:r>
                  <a:rPr lang="en-US" dirty="0"/>
                  <a:t> actually </a:t>
                </a:r>
                <a:r>
                  <a:rPr lang="en-US" u="sng" dirty="0"/>
                  <a:t>prohibit</a:t>
                </a:r>
                <a:r>
                  <a:rPr lang="en-US" dirty="0"/>
                  <a:t> the occurrence of itemset </a:t>
                </a:r>
                <a:r>
                  <a:rPr lang="en-US" i="1" dirty="0"/>
                  <a:t>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120" r="-232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AFF27-3F1C-47EA-BE1A-47B341C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9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Week 3: </a:t>
            </a:r>
            <a:r>
              <a:rPr lang="en-US" b="1" dirty="0">
                <a:solidFill>
                  <a:schemeClr val="bg1"/>
                </a:solidFill>
              </a:rPr>
              <a:t>Association Rule Learner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4351826" y="5987018"/>
            <a:ext cx="39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3 of the Machine Learning 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E40DC-87A6-4C6C-9F2B-F304E89F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93F96F-E5AD-4F83-84F2-1865035A06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4020" y="156177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56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Leverage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1" dirty="0"/>
                  <a:t>Leverage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the difference by subtracting the product of the Support of the Antecedent and the Support of the Consequent from the Support of the association rule.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Leverage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denotes the Leverage of an association rule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 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Leverage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>
                  <a:lnSpc>
                    <a:spcPct val="10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Leverage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Lift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Leverage can tell us how many more (or less) transactions are made when the items in the itemset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are sold together as a bundle than when the items in the itemsets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sold separately but together in the same transaction.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AFF27-3F1C-47EA-BE1A-47B341C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89440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Rules: Conviction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Conviction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Conviction</a:t>
                </a:r>
                <a:r>
                  <a:rPr lang="en-US" dirty="0"/>
                  <a:t> of an association rule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 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Conviction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Conviction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. 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Conviction metric has a monotonic relationship with the Lift metric.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When Lift &gt; 1, then Conviction &gt; 1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When Lift = 1, then Conviction = 1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dirty="0"/>
                  <a:t>When Lift &lt; 1, then Conviction &lt; 1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AFF27-3F1C-47EA-BE1A-47B341C7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1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Few Words On Conditional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632A-4152-431A-A6FE-2CD0EBE03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B5F744F-8EE9-4441-9B87-D3BC506F71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4956"/>
                <a:ext cx="5424298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Must involve two events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will occur with positive probabilities, i.e.,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&gt; 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Conditional Probability, denoted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the probability that the event B will occur IF the event A has already occurred.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B5F744F-8EE9-4441-9B87-D3BC506F7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4956"/>
                <a:ext cx="5424298" cy="4351338"/>
              </a:xfrm>
              <a:blipFill>
                <a:blip r:embed="rId3"/>
                <a:stretch>
                  <a:fillRect l="-1800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828B7F1-3B73-4D45-A26E-F753B017FD8F}"/>
              </a:ext>
            </a:extLst>
          </p:cNvPr>
          <p:cNvSpPr/>
          <p:nvPr/>
        </p:nvSpPr>
        <p:spPr>
          <a:xfrm>
            <a:off x="6398010" y="2278868"/>
            <a:ext cx="2903456" cy="27243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A71221-A254-476E-BC69-E67955F91FA2}"/>
              </a:ext>
            </a:extLst>
          </p:cNvPr>
          <p:cNvSpPr/>
          <p:nvPr/>
        </p:nvSpPr>
        <p:spPr>
          <a:xfrm>
            <a:off x="8603881" y="2278868"/>
            <a:ext cx="3007151" cy="27243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CE93D-6353-4BEE-A9C3-E024B05AEA7F}"/>
              </a:ext>
            </a:extLst>
          </p:cNvPr>
          <p:cNvSpPr txBox="1"/>
          <p:nvPr/>
        </p:nvSpPr>
        <p:spPr>
          <a:xfrm>
            <a:off x="6690236" y="3223467"/>
            <a:ext cx="1767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Event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2D6C6-D470-4165-B0E6-9C55DA799F21}"/>
              </a:ext>
            </a:extLst>
          </p:cNvPr>
          <p:cNvSpPr txBox="1"/>
          <p:nvPr/>
        </p:nvSpPr>
        <p:spPr>
          <a:xfrm>
            <a:off x="9572486" y="3223467"/>
            <a:ext cx="1767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Event B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B3D7D0C-38FD-43E7-9CBD-140CC174E352}"/>
              </a:ext>
            </a:extLst>
          </p:cNvPr>
          <p:cNvSpPr/>
          <p:nvPr/>
        </p:nvSpPr>
        <p:spPr>
          <a:xfrm rot="16200000">
            <a:off x="7660027" y="3876708"/>
            <a:ext cx="650444" cy="290345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698FC60-B89D-4077-A141-314720A0FC69}"/>
              </a:ext>
            </a:extLst>
          </p:cNvPr>
          <p:cNvSpPr/>
          <p:nvPr/>
        </p:nvSpPr>
        <p:spPr>
          <a:xfrm rot="5400000">
            <a:off x="9782234" y="506007"/>
            <a:ext cx="650444" cy="300715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B9B935-A6B9-4945-B65A-9664F90E7749}"/>
              </a:ext>
            </a:extLst>
          </p:cNvPr>
          <p:cNvSpPr txBox="1"/>
          <p:nvPr/>
        </p:nvSpPr>
        <p:spPr>
          <a:xfrm>
            <a:off x="6690236" y="5787316"/>
            <a:ext cx="290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Probability P(A) &gt;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DAB754-3B47-468C-8AB8-F313515C44A5}"/>
              </a:ext>
            </a:extLst>
          </p:cNvPr>
          <p:cNvSpPr txBox="1"/>
          <p:nvPr/>
        </p:nvSpPr>
        <p:spPr>
          <a:xfrm>
            <a:off x="8626270" y="1151727"/>
            <a:ext cx="290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Probability P(B) &gt; 0</a:t>
            </a:r>
          </a:p>
        </p:txBody>
      </p:sp>
    </p:spTree>
    <p:extLst>
      <p:ext uri="{BB962C8B-B14F-4D97-AF65-F5344CB8AC3E}">
        <p14:creationId xmlns:p14="http://schemas.microsoft.com/office/powerpoint/2010/main" val="192928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Probability that B will occur IF A has already occurred</a:t>
                </a:r>
                <a:br>
                  <a:rPr lang="en-US" dirty="0">
                    <a:sym typeface="Symbol" panose="05050102010706020507" pitchFamily="18" charset="2"/>
                  </a:rPr>
                </a:br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What is the probability that A will occur IF B has already occurred?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sym typeface="Symbol" panose="05050102010706020507" pitchFamily="18" charset="2"/>
                  </a:rPr>
                  <a:t>Bayes’ Theorem: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𝐴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dirty="0">
                    <a:sym typeface="Symbol" panose="05050102010706020507" pitchFamily="18" charset="2"/>
                  </a:rPr>
                </a:br>
                <a:endParaRPr lang="en-US" dirty="0">
                  <a:sym typeface="Symbol" panose="05050102010706020507" pitchFamily="18" charset="2"/>
                </a:endParaRPr>
              </a:p>
              <a:p>
                <a:pPr marL="0" indent="0">
                  <a:buNone/>
                </a:pPr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D5F6-8C10-4D4F-B4D2-7F47620A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23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Term “Bayesian”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2009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term comes from the widespread usage of Bayes’ theorem</a:t>
            </a:r>
          </a:p>
          <a:p>
            <a:r>
              <a:rPr lang="en-US" dirty="0"/>
              <a:t>Named after the Reverend Thomas Bayes (1702 – 1761), an eighteenth-century English statistician, philosopher, and Presbyterian minister.</a:t>
            </a:r>
          </a:p>
          <a:p>
            <a:r>
              <a:rPr lang="en-US" dirty="0"/>
              <a:t>Rev. Bayes was interested in solving the question of inverse probability: after observing a collection of events, what is the probability of the occurrence of a single event?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7D1EE-C8AA-4B38-A574-8E6B5E929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951" y="1825625"/>
            <a:ext cx="3265487" cy="33832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DD5F6-8C10-4D4F-B4D2-7F47620AB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816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Theorem - 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/>
                  <a:t>Definition</a:t>
                </a:r>
                <a:r>
                  <a:rPr lang="en-US" dirty="0"/>
                  <a:t>: If Event A and Event B are independent, then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/>
                  <a:t>Bayes’ Theorem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∩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b="1" dirty="0"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ym typeface="Symbol" panose="05050102010706020507" pitchFamily="18" charset="2"/>
                  </a:rPr>
                  <a:t>Hypothesis</a:t>
                </a:r>
                <a:r>
                  <a:rPr lang="en-US" dirty="0">
                    <a:sym typeface="Symbol" panose="05050102010706020507" pitchFamily="18" charset="2"/>
                  </a:rPr>
                  <a:t>: If events A and B are independent, then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Symbol" panose="05050102010706020507" pitchFamily="18" charset="2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)</m:t>
                      </m:r>
                    </m:oMath>
                  </m:oMathPara>
                </a14:m>
                <a:endParaRPr lang="en-US" dirty="0">
                  <a:sym typeface="Symbol" panose="05050102010706020507" pitchFamily="18" charset="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sym typeface="Symbol" panose="05050102010706020507" pitchFamily="18" charset="2"/>
                  </a:rPr>
                  <a:t>Conclusion</a:t>
                </a:r>
                <a:r>
                  <a:rPr lang="en-US" dirty="0"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endParaRPr lang="en-US" dirty="0">
                  <a:sym typeface="Symbol" panose="05050102010706020507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8965E-444A-4297-89A9-0C51F7FD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9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 - Independence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E6378D-3ADA-4A84-9BF6-BAD3858AD8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8965E-444A-4297-89A9-0C51F7FD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999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Toy Example of Association 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a store sells only four items: A, B, C, and D</a:t>
                </a:r>
              </a:p>
              <a:p>
                <a:pPr lvl="1"/>
                <a:r>
                  <a:rPr lang="en-US" dirty="0"/>
                  <a:t>1-Itemset: {A}, {B}, {C}, {D}</a:t>
                </a:r>
              </a:p>
              <a:p>
                <a:pPr lvl="1"/>
                <a:r>
                  <a:rPr lang="en-US" dirty="0"/>
                  <a:t>2-Itemset: {A,B}, {A,C}, {A,D}, {B,C}, {B,D}, {C,D}</a:t>
                </a:r>
              </a:p>
              <a:p>
                <a:pPr lvl="1"/>
                <a:r>
                  <a:rPr lang="en-US" dirty="0"/>
                  <a:t>3-Itemset: {A,B,C}, {A,B,D}, {A,C,D}, {B,C,D}</a:t>
                </a:r>
              </a:p>
              <a:p>
                <a:pPr lvl="1"/>
                <a:r>
                  <a:rPr lang="en-US" dirty="0"/>
                  <a:t>4-Itemset: {A,B,C,D}</a:t>
                </a:r>
              </a:p>
              <a:p>
                <a:r>
                  <a:rPr lang="en-US" dirty="0"/>
                  <a:t>Number of possible itemsets: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−1=15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many association rules that you can possibly generate from the above 15 itemsets?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4D46-987A-489C-A616-EA0AED85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8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All Association Rules (by Antecedent)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46150" y="1524794"/>
          <a:ext cx="10121900" cy="4447380"/>
        </p:xfrm>
        <a:graphic>
          <a:graphicData uri="http://schemas.openxmlformats.org/drawingml/2006/table">
            <a:tbl>
              <a:tblPr/>
              <a:tblGrid>
                <a:gridCol w="360290">
                  <a:extLst>
                    <a:ext uri="{9D8B030D-6E8A-4147-A177-3AD203B41FA5}">
                      <a16:colId xmlns:a16="http://schemas.microsoft.com/office/drawing/2014/main" val="1357510327"/>
                    </a:ext>
                  </a:extLst>
                </a:gridCol>
                <a:gridCol w="450362">
                  <a:extLst>
                    <a:ext uri="{9D8B030D-6E8A-4147-A177-3AD203B41FA5}">
                      <a16:colId xmlns:a16="http://schemas.microsoft.com/office/drawing/2014/main" val="3197001301"/>
                    </a:ext>
                  </a:extLst>
                </a:gridCol>
                <a:gridCol w="360290">
                  <a:extLst>
                    <a:ext uri="{9D8B030D-6E8A-4147-A177-3AD203B41FA5}">
                      <a16:colId xmlns:a16="http://schemas.microsoft.com/office/drawing/2014/main" val="2647302846"/>
                    </a:ext>
                  </a:extLst>
                </a:gridCol>
                <a:gridCol w="861319">
                  <a:extLst>
                    <a:ext uri="{9D8B030D-6E8A-4147-A177-3AD203B41FA5}">
                      <a16:colId xmlns:a16="http://schemas.microsoft.com/office/drawing/2014/main" val="2245099503"/>
                    </a:ext>
                  </a:extLst>
                </a:gridCol>
                <a:gridCol w="833171">
                  <a:extLst>
                    <a:ext uri="{9D8B030D-6E8A-4147-A177-3AD203B41FA5}">
                      <a16:colId xmlns:a16="http://schemas.microsoft.com/office/drawing/2014/main" val="2562948139"/>
                    </a:ext>
                  </a:extLst>
                </a:gridCol>
                <a:gridCol w="450362">
                  <a:extLst>
                    <a:ext uri="{9D8B030D-6E8A-4147-A177-3AD203B41FA5}">
                      <a16:colId xmlns:a16="http://schemas.microsoft.com/office/drawing/2014/main" val="488459200"/>
                    </a:ext>
                  </a:extLst>
                </a:gridCol>
                <a:gridCol w="360290">
                  <a:extLst>
                    <a:ext uri="{9D8B030D-6E8A-4147-A177-3AD203B41FA5}">
                      <a16:colId xmlns:a16="http://schemas.microsoft.com/office/drawing/2014/main" val="1563268819"/>
                    </a:ext>
                  </a:extLst>
                </a:gridCol>
                <a:gridCol w="861319">
                  <a:extLst>
                    <a:ext uri="{9D8B030D-6E8A-4147-A177-3AD203B41FA5}">
                      <a16:colId xmlns:a16="http://schemas.microsoft.com/office/drawing/2014/main" val="2454474840"/>
                    </a:ext>
                  </a:extLst>
                </a:gridCol>
                <a:gridCol w="861319">
                  <a:extLst>
                    <a:ext uri="{9D8B030D-6E8A-4147-A177-3AD203B41FA5}">
                      <a16:colId xmlns:a16="http://schemas.microsoft.com/office/drawing/2014/main" val="2480126167"/>
                    </a:ext>
                  </a:extLst>
                </a:gridCol>
                <a:gridCol w="658655">
                  <a:extLst>
                    <a:ext uri="{9D8B030D-6E8A-4147-A177-3AD203B41FA5}">
                      <a16:colId xmlns:a16="http://schemas.microsoft.com/office/drawing/2014/main" val="2289779497"/>
                    </a:ext>
                  </a:extLst>
                </a:gridCol>
                <a:gridCol w="360290">
                  <a:extLst>
                    <a:ext uri="{9D8B030D-6E8A-4147-A177-3AD203B41FA5}">
                      <a16:colId xmlns:a16="http://schemas.microsoft.com/office/drawing/2014/main" val="4252789269"/>
                    </a:ext>
                  </a:extLst>
                </a:gridCol>
                <a:gridCol w="658655">
                  <a:extLst>
                    <a:ext uri="{9D8B030D-6E8A-4147-A177-3AD203B41FA5}">
                      <a16:colId xmlns:a16="http://schemas.microsoft.com/office/drawing/2014/main" val="3516952655"/>
                    </a:ext>
                  </a:extLst>
                </a:gridCol>
                <a:gridCol w="1170943">
                  <a:extLst>
                    <a:ext uri="{9D8B030D-6E8A-4147-A177-3AD203B41FA5}">
                      <a16:colId xmlns:a16="http://schemas.microsoft.com/office/drawing/2014/main" val="1594566430"/>
                    </a:ext>
                  </a:extLst>
                </a:gridCol>
                <a:gridCol w="861319">
                  <a:extLst>
                    <a:ext uri="{9D8B030D-6E8A-4147-A177-3AD203B41FA5}">
                      <a16:colId xmlns:a16="http://schemas.microsoft.com/office/drawing/2014/main" val="950553361"/>
                    </a:ext>
                  </a:extLst>
                </a:gridCol>
                <a:gridCol w="360290">
                  <a:extLst>
                    <a:ext uri="{9D8B030D-6E8A-4147-A177-3AD203B41FA5}">
                      <a16:colId xmlns:a16="http://schemas.microsoft.com/office/drawing/2014/main" val="3254980406"/>
                    </a:ext>
                  </a:extLst>
                </a:gridCol>
                <a:gridCol w="653026">
                  <a:extLst>
                    <a:ext uri="{9D8B030D-6E8A-4147-A177-3AD203B41FA5}">
                      <a16:colId xmlns:a16="http://schemas.microsoft.com/office/drawing/2014/main" val="4048892200"/>
                    </a:ext>
                  </a:extLst>
                </a:gridCol>
              </a:tblGrid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63242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599977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8754253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813325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867060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174245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841674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7550545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365020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790698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340724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5551640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275551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2219339"/>
                  </a:ext>
                </a:extLst>
              </a:tr>
              <a:tr h="29649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3238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22792-B32F-4065-AAAD-AE699A787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20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All Association Rules (by Consequent)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923925" y="1458119"/>
          <a:ext cx="10668000" cy="4752180"/>
        </p:xfrm>
        <a:graphic>
          <a:graphicData uri="http://schemas.openxmlformats.org/drawingml/2006/table">
            <a:tbl>
              <a:tblPr/>
              <a:tblGrid>
                <a:gridCol w="368258">
                  <a:extLst>
                    <a:ext uri="{9D8B030D-6E8A-4147-A177-3AD203B41FA5}">
                      <a16:colId xmlns:a16="http://schemas.microsoft.com/office/drawing/2014/main" val="1487293741"/>
                    </a:ext>
                  </a:extLst>
                </a:gridCol>
                <a:gridCol w="880369">
                  <a:extLst>
                    <a:ext uri="{9D8B030D-6E8A-4147-A177-3AD203B41FA5}">
                      <a16:colId xmlns:a16="http://schemas.microsoft.com/office/drawing/2014/main" val="2885652808"/>
                    </a:ext>
                  </a:extLst>
                </a:gridCol>
                <a:gridCol w="368258">
                  <a:extLst>
                    <a:ext uri="{9D8B030D-6E8A-4147-A177-3AD203B41FA5}">
                      <a16:colId xmlns:a16="http://schemas.microsoft.com/office/drawing/2014/main" val="1463532667"/>
                    </a:ext>
                  </a:extLst>
                </a:gridCol>
                <a:gridCol w="460324">
                  <a:extLst>
                    <a:ext uri="{9D8B030D-6E8A-4147-A177-3AD203B41FA5}">
                      <a16:colId xmlns:a16="http://schemas.microsoft.com/office/drawing/2014/main" val="507925111"/>
                    </a:ext>
                  </a:extLst>
                </a:gridCol>
                <a:gridCol w="1242875">
                  <a:extLst>
                    <a:ext uri="{9D8B030D-6E8A-4147-A177-3AD203B41FA5}">
                      <a16:colId xmlns:a16="http://schemas.microsoft.com/office/drawing/2014/main" val="2924499096"/>
                    </a:ext>
                  </a:extLst>
                </a:gridCol>
                <a:gridCol w="880369">
                  <a:extLst>
                    <a:ext uri="{9D8B030D-6E8A-4147-A177-3AD203B41FA5}">
                      <a16:colId xmlns:a16="http://schemas.microsoft.com/office/drawing/2014/main" val="100275685"/>
                    </a:ext>
                  </a:extLst>
                </a:gridCol>
                <a:gridCol w="368258">
                  <a:extLst>
                    <a:ext uri="{9D8B030D-6E8A-4147-A177-3AD203B41FA5}">
                      <a16:colId xmlns:a16="http://schemas.microsoft.com/office/drawing/2014/main" val="3650452170"/>
                    </a:ext>
                  </a:extLst>
                </a:gridCol>
                <a:gridCol w="460324">
                  <a:extLst>
                    <a:ext uri="{9D8B030D-6E8A-4147-A177-3AD203B41FA5}">
                      <a16:colId xmlns:a16="http://schemas.microsoft.com/office/drawing/2014/main" val="4083204514"/>
                    </a:ext>
                  </a:extLst>
                </a:gridCol>
                <a:gridCol w="1018466">
                  <a:extLst>
                    <a:ext uri="{9D8B030D-6E8A-4147-A177-3AD203B41FA5}">
                      <a16:colId xmlns:a16="http://schemas.microsoft.com/office/drawing/2014/main" val="3720694940"/>
                    </a:ext>
                  </a:extLst>
                </a:gridCol>
                <a:gridCol w="673224">
                  <a:extLst>
                    <a:ext uri="{9D8B030D-6E8A-4147-A177-3AD203B41FA5}">
                      <a16:colId xmlns:a16="http://schemas.microsoft.com/office/drawing/2014/main" val="1047103530"/>
                    </a:ext>
                  </a:extLst>
                </a:gridCol>
                <a:gridCol w="368258">
                  <a:extLst>
                    <a:ext uri="{9D8B030D-6E8A-4147-A177-3AD203B41FA5}">
                      <a16:colId xmlns:a16="http://schemas.microsoft.com/office/drawing/2014/main" val="4078046790"/>
                    </a:ext>
                  </a:extLst>
                </a:gridCol>
                <a:gridCol w="673224">
                  <a:extLst>
                    <a:ext uri="{9D8B030D-6E8A-4147-A177-3AD203B41FA5}">
                      <a16:colId xmlns:a16="http://schemas.microsoft.com/office/drawing/2014/main" val="16066940"/>
                    </a:ext>
                  </a:extLst>
                </a:gridCol>
                <a:gridCol w="989697">
                  <a:extLst>
                    <a:ext uri="{9D8B030D-6E8A-4147-A177-3AD203B41FA5}">
                      <a16:colId xmlns:a16="http://schemas.microsoft.com/office/drawing/2014/main" val="2141871368"/>
                    </a:ext>
                  </a:extLst>
                </a:gridCol>
                <a:gridCol w="667469">
                  <a:extLst>
                    <a:ext uri="{9D8B030D-6E8A-4147-A177-3AD203B41FA5}">
                      <a16:colId xmlns:a16="http://schemas.microsoft.com/office/drawing/2014/main" val="2155608492"/>
                    </a:ext>
                  </a:extLst>
                </a:gridCol>
                <a:gridCol w="368258">
                  <a:extLst>
                    <a:ext uri="{9D8B030D-6E8A-4147-A177-3AD203B41FA5}">
                      <a16:colId xmlns:a16="http://schemas.microsoft.com/office/drawing/2014/main" val="1371507870"/>
                    </a:ext>
                  </a:extLst>
                </a:gridCol>
                <a:gridCol w="880369">
                  <a:extLst>
                    <a:ext uri="{9D8B030D-6E8A-4147-A177-3AD203B41FA5}">
                      <a16:colId xmlns:a16="http://schemas.microsoft.com/office/drawing/2014/main" val="1588265805"/>
                    </a:ext>
                  </a:extLst>
                </a:gridCol>
              </a:tblGrid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6528363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860247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863912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622404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171049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904716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798343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720349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9568455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149789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72637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469952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8230430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159707"/>
                  </a:ext>
                </a:extLst>
              </a:tr>
              <a:tr h="316812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{A}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→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{B,C,D}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899477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3A31A-7198-4F5F-8238-CB8A6048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04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The Bread and Butter band - Home | Facebook">
            <a:extLst>
              <a:ext uri="{FF2B5EF4-FFF2-40B4-BE49-F238E27FC236}">
                <a16:creationId xmlns:a16="http://schemas.microsoft.com/office/drawing/2014/main" id="{2CA2B535-0FE3-47BD-A755-E246C60C0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ookies and Cream Ice Cream | Barefeet in the Kitchen">
            <a:extLst>
              <a:ext uri="{FF2B5EF4-FFF2-40B4-BE49-F238E27FC236}">
                <a16:creationId xmlns:a16="http://schemas.microsoft.com/office/drawing/2014/main" id="{DD3DFC7D-833C-4626-AEE3-0FBC12C0B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Association Rule Discovery Motivated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2835221"/>
            <a:ext cx="4832803" cy="2778593"/>
          </a:xfrm>
        </p:spPr>
        <p:txBody>
          <a:bodyPr>
            <a:normAutofit/>
          </a:bodyPr>
          <a:lstStyle/>
          <a:p>
            <a:r>
              <a:rPr lang="en-US" dirty="0"/>
              <a:t>What did you buy in your most recent grocery trip?</a:t>
            </a:r>
          </a:p>
          <a:p>
            <a:r>
              <a:rPr lang="en-US" dirty="0"/>
              <a:t>Did you buy only one item?</a:t>
            </a:r>
          </a:p>
          <a:p>
            <a:r>
              <a:rPr lang="en-US" dirty="0"/>
              <a:t>Do you notice that there are items that you will very likely buy together?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DB98-EFFB-4C93-B0D0-1B168833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73936" y="6356350"/>
            <a:ext cx="299476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2021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0988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47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Number of Possible Itemsets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:r>
                  <a:rPr lang="en-US" i="1" dirty="0"/>
                  <a:t>m</a:t>
                </a:r>
                <a:r>
                  <a:rPr lang="en-US" dirty="0"/>
                  <a:t> unique items in the universal set </a:t>
                </a:r>
                <a:r>
                  <a:rPr lang="en-US" i="1" dirty="0"/>
                  <a:t>I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The possible itemsets are: 1-itemset, …, </a:t>
                </a:r>
                <a:r>
                  <a:rPr lang="en-US" i="1" dirty="0"/>
                  <a:t>m</a:t>
                </a:r>
                <a:r>
                  <a:rPr lang="en-US" dirty="0"/>
                  <a:t>-itemset </a:t>
                </a:r>
              </a:p>
              <a:p>
                <a:r>
                  <a:rPr lang="en-US" dirty="0"/>
                  <a:t>The possible number of </a:t>
                </a:r>
                <a:r>
                  <a:rPr lang="en-US" i="1" dirty="0"/>
                  <a:t>k</a:t>
                </a:r>
                <a:r>
                  <a:rPr lang="en-US" dirty="0"/>
                  <a:t>-itemset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×⋯×2×1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number of possible itemsets: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binomial theorem: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total number of possible itemsets: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41E19-3CB1-46A0-A6CE-C6ADC33C7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1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Maximum Number of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total number of possible itemsets: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total number of possible association rules (Tan, Steinbach, Kumar, 2006: Introduction to Data Mining):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×⋯×2×1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DE890-718A-4B88-A9A9-3FBE60757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710C8B2A-DB0F-4300-8365-2B595CCD5C81}"/>
              </a:ext>
            </a:extLst>
          </p:cNvPr>
          <p:cNvSpPr/>
          <p:nvPr/>
        </p:nvSpPr>
        <p:spPr>
          <a:xfrm>
            <a:off x="9616751" y="4618652"/>
            <a:ext cx="2407298" cy="1436915"/>
          </a:xfrm>
          <a:prstGeom prst="wedgeEllipseCallout">
            <a:avLst>
              <a:gd name="adj1" fmla="val -56493"/>
              <a:gd name="adj2" fmla="val -79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Book for Proof</a:t>
            </a:r>
          </a:p>
        </p:txBody>
      </p:sp>
    </p:spTree>
    <p:extLst>
      <p:ext uri="{BB962C8B-B14F-4D97-AF65-F5344CB8AC3E}">
        <p14:creationId xmlns:p14="http://schemas.microsoft.com/office/powerpoint/2010/main" val="736009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Maximum Number of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35049" y="1381909"/>
          <a:ext cx="4041775" cy="4790290"/>
        </p:xfrm>
        <a:graphic>
          <a:graphicData uri="http://schemas.openxmlformats.org/drawingml/2006/table">
            <a:tbl>
              <a:tblPr/>
              <a:tblGrid>
                <a:gridCol w="915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37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Itemset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Association Rules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37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6,050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18,660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57,002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173,052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4,095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523,250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1,577,940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16,383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4,750,202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32,767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14,283,372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65,535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42,915,650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131,071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128,878,020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262,143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386,896,202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524,287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1,161,212,892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7028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1,048,575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3,484,687,250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962" y="1419225"/>
            <a:ext cx="4992452" cy="22933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61" y="3914775"/>
            <a:ext cx="4992453" cy="22266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9F8EE-2A80-44EC-97BF-0C7E4270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88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Toy Example of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5525" cy="4351338"/>
          </a:xfrm>
        </p:spPr>
        <p:txBody>
          <a:bodyPr>
            <a:normAutofit/>
          </a:bodyPr>
          <a:lstStyle/>
          <a:p>
            <a:r>
              <a:rPr lang="en-US" dirty="0"/>
              <a:t>Suppose a store sells only four items: A, B, C, and D</a:t>
            </a:r>
          </a:p>
          <a:p>
            <a:r>
              <a:rPr lang="en-US" dirty="0"/>
              <a:t>Transaction data for 10 customers</a:t>
            </a:r>
          </a:p>
          <a:p>
            <a:r>
              <a:rPr lang="en-US" dirty="0"/>
              <a:t>Since Association Rules discovery concerns whether an item occurs in a transaction, multiple occurrences of a single item (e.g., 3 Ds in customer 1) is no different from a single occurrence.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7343775" y="1785937"/>
          <a:ext cx="4508431" cy="422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76725" imgH="3257434" progId="Excel.Sheet.12">
                  <p:embed/>
                </p:oleObj>
              </mc:Choice>
              <mc:Fallback>
                <p:oleObj name="Worksheet" r:id="rId3" imgW="3476725" imgH="3257434" progId="Excel.Sheet.12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43775" y="1785937"/>
                        <a:ext cx="4508431" cy="4224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35200-5675-4360-B26A-C6D2199F7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0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Toy Example of Association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5525" cy="4351338"/>
          </a:xfrm>
        </p:spPr>
        <p:txBody>
          <a:bodyPr>
            <a:normAutofit/>
          </a:bodyPr>
          <a:lstStyle/>
          <a:p>
            <a:r>
              <a:rPr lang="en-US" dirty="0"/>
              <a:t>Support for {A}:</a:t>
            </a:r>
          </a:p>
          <a:p>
            <a:pPr lvl="1"/>
            <a:r>
              <a:rPr lang="en-US" dirty="0"/>
              <a:t>Occurred in customers 1, 7, 8, 9</a:t>
            </a:r>
          </a:p>
          <a:p>
            <a:pPr lvl="1"/>
            <a:r>
              <a:rPr lang="en-US" dirty="0"/>
              <a:t>Equals 4/10 = 40%</a:t>
            </a:r>
          </a:p>
          <a:p>
            <a:r>
              <a:rPr lang="en-US" dirty="0"/>
              <a:t>Support for {B, D}:</a:t>
            </a:r>
          </a:p>
          <a:p>
            <a:pPr lvl="1"/>
            <a:r>
              <a:rPr lang="en-US" dirty="0"/>
              <a:t>Occurred in customers 1, 4, 6</a:t>
            </a:r>
          </a:p>
          <a:p>
            <a:pPr lvl="1"/>
            <a:r>
              <a:rPr lang="en-US" dirty="0"/>
              <a:t>Equals 3/10 = 30%</a:t>
            </a:r>
          </a:p>
          <a:p>
            <a:r>
              <a:rPr lang="en-US" dirty="0"/>
              <a:t>Support for {B, C, D}:</a:t>
            </a:r>
          </a:p>
          <a:p>
            <a:pPr lvl="1"/>
            <a:r>
              <a:rPr lang="en-US" dirty="0"/>
              <a:t>Occurred in customers 1, 6</a:t>
            </a:r>
          </a:p>
          <a:p>
            <a:pPr lvl="1"/>
            <a:r>
              <a:rPr lang="en-US" dirty="0"/>
              <a:t>Equals 2/10 = 20%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943725" y="1825625"/>
          <a:ext cx="4877507" cy="39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809987" imgH="3076601" progId="Excel.Sheet.12">
                  <p:embed/>
                </p:oleObj>
              </mc:Choice>
              <mc:Fallback>
                <p:oleObj name="Worksheet" r:id="rId3" imgW="3809987" imgH="3076601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3725" y="1825625"/>
                        <a:ext cx="4877507" cy="3938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5990-5297-4863-A4CB-BAEB1667A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07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Toy Example of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323852" y="1595551"/>
          <a:ext cx="5597980" cy="3810000"/>
        </p:xfrm>
        <a:graphic>
          <a:graphicData uri="http://schemas.openxmlformats.org/drawingml/2006/table">
            <a:tbl>
              <a:tblPr/>
              <a:tblGrid>
                <a:gridCol w="626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63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36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SET_SIZE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EXP_CONF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B &amp;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B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==&gt; C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6128660" y="1590108"/>
          <a:ext cx="5910938" cy="4191000"/>
        </p:xfrm>
        <a:graphic>
          <a:graphicData uri="http://schemas.openxmlformats.org/drawingml/2006/table">
            <a:tbl>
              <a:tblPr/>
              <a:tblGrid>
                <a:gridCol w="661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61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8153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SET_SIZE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EXP_CONF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B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B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C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C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D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&amp; D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A &amp;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A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==&gt; C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&amp; C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&amp; C ==&gt;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&amp; D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 &amp; D ==&gt;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A &amp;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A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==&gt; B &amp; 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&amp; D ==&gt;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66.67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 &amp; D ==&gt;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A &amp; 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A &amp;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 ==&gt; B &amp; 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F9539-2B1D-4180-BF36-D08E958A5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07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Toy Example of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292151" y="1500605"/>
          <a:ext cx="6318894" cy="43513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069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9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99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SET_SIZE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EXP_CONF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CONF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SUPPORT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LIFT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RULE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==&gt; A &amp;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==&gt; A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==&gt; B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&amp; D ==&gt;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66.67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&amp; D ==&gt;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 ==&gt; A &amp;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28.57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 ==&gt; A &amp;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28.57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 ==&gt; B &amp;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==&gt; B &amp; C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B ==&gt; C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B &amp; C ==&gt;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B &amp; D ==&gt;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C ==&gt; B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C &amp; D ==&gt;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 &amp; D ==&gt; B &amp;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 ==&gt; A &amp; C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 &amp; C ==&gt; A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 &amp; C &amp; D ==&gt; 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 &amp; D ==&gt; A &amp;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2.5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==&gt; A &amp; B &amp; 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3.33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 &amp; D ==&gt; A &amp; 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 ==&gt; A &amp; B &amp; 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686D3-8A27-44E8-BD75-5D296BBB8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54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 Searching Algorithm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 type algorithm (i.e., listing all possible association rules) is inefficient (takes too long) and infeasible (not enough computer memory) when </a:t>
            </a:r>
            <a:r>
              <a:rPr lang="en-US" i="1" dirty="0"/>
              <a:t>m</a:t>
            </a:r>
            <a:r>
              <a:rPr lang="en-US" dirty="0"/>
              <a:t> is moderately large.</a:t>
            </a:r>
          </a:p>
          <a:p>
            <a:r>
              <a:rPr lang="en-US" dirty="0"/>
              <a:t>Need a smarter way to search for rules because:</a:t>
            </a:r>
          </a:p>
          <a:p>
            <a:pPr lvl="1"/>
            <a:r>
              <a:rPr lang="en-US" dirty="0"/>
              <a:t>We want to limit the number of items appeared in a rule, an antecedent, or a consequent</a:t>
            </a:r>
          </a:p>
          <a:p>
            <a:pPr lvl="1"/>
            <a:r>
              <a:rPr lang="en-US" dirty="0"/>
              <a:t>We are interested in rules whose supports and/or confidence are above a particular threshold</a:t>
            </a:r>
          </a:p>
          <a:p>
            <a:pPr lvl="1"/>
            <a:r>
              <a:rPr lang="en-US" dirty="0"/>
              <a:t>We are interested in rules that show significant lift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F886E-2E15-4C60-8E7A-45981761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83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Apriori algorithm constrains the search space for rules by discovering frequent itemsets and only examining rules that are made up of frequent itemsets.</a:t>
            </a:r>
          </a:p>
          <a:p>
            <a:r>
              <a:rPr lang="en-US" dirty="0"/>
              <a:t>Apriori algorithm proceeds in two stages:</a:t>
            </a:r>
          </a:p>
          <a:p>
            <a:pPr lvl="1"/>
            <a:r>
              <a:rPr lang="en-US" dirty="0"/>
              <a:t>First, it identifies frequent itemsets in the data, and</a:t>
            </a:r>
          </a:p>
          <a:p>
            <a:pPr lvl="1"/>
            <a:r>
              <a:rPr lang="en-US" dirty="0"/>
              <a:t>Then it generates rules from the table of frequent itemsets.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45774-BE28-4D39-B0AC-9D7D1D91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34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Algorithm: First Step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first step in Apriori is to identify </a:t>
                </a:r>
                <a:r>
                  <a:rPr lang="en-US" dirty="0">
                    <a:solidFill>
                      <a:srgbClr val="0070C0"/>
                    </a:solidFill>
                  </a:rPr>
                  <a:t>frequent itemsets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frequent itemset is defined as an itemset with support greater than or equal to the </a:t>
                </a:r>
                <a:r>
                  <a:rPr lang="en-US" dirty="0">
                    <a:solidFill>
                      <a:srgbClr val="0070C0"/>
                    </a:solidFill>
                  </a:rPr>
                  <a:t>user-specified minimum support threshold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algorithm begins by scanning the data and identifying the single-item itemsets (i.e., individual items, or itemsets of length 1) that satisfy this criterion.</a:t>
                </a:r>
              </a:p>
              <a:p>
                <a:r>
                  <a:rPr lang="en-US" dirty="0"/>
                  <a:t>Any single items that do not satisfy the criterion are not be considered further because of this inequality support(A ∩ B) ≤ support(A).</a:t>
                </a:r>
              </a:p>
              <a:p>
                <a:pPr lvl="1"/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986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5CD79-540A-4F9F-9BC9-8A64C5E5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454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ow to Make Your Own Maple Syrup During a Pancake Emergency">
            <a:extLst>
              <a:ext uri="{FF2B5EF4-FFF2-40B4-BE49-F238E27FC236}">
                <a16:creationId xmlns:a16="http://schemas.microsoft.com/office/drawing/2014/main" id="{6E742412-E5A7-439A-9323-DDE23E74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0675" y="1844675"/>
            <a:ext cx="6702425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ew Study Finds Eggs Will Break Your Heart">
            <a:extLst>
              <a:ext uri="{FF2B5EF4-FFF2-40B4-BE49-F238E27FC236}">
                <a16:creationId xmlns:a16="http://schemas.microsoft.com/office/drawing/2014/main" id="{8CA29B98-EA7B-472F-8BB4-B53A020E0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5013" y="1844675"/>
            <a:ext cx="2244725" cy="12366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utter - Wikipedia">
            <a:extLst>
              <a:ext uri="{FF2B5EF4-FFF2-40B4-BE49-F238E27FC236}">
                <a16:creationId xmlns:a16="http://schemas.microsoft.com/office/drawing/2014/main" id="{DE7082C2-C86F-4560-81A1-F1453FE8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5013" y="3143250"/>
            <a:ext cx="2244725" cy="1670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makes your white flour white?">
            <a:extLst>
              <a:ext uri="{FF2B5EF4-FFF2-40B4-BE49-F238E27FC236}">
                <a16:creationId xmlns:a16="http://schemas.microsoft.com/office/drawing/2014/main" id="{941F2809-9F47-4130-B6AB-03863523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5013" y="4873625"/>
            <a:ext cx="2244725" cy="1420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Making</a:t>
            </a: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Pancake Breakfast for Mother’s Day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DB98-EFFB-4C93-B0D0-1B168833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044272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Algorithm: Second Step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second step is </a:t>
            </a:r>
            <a:r>
              <a:rPr lang="en-US" u="sng" dirty="0"/>
              <a:t>to select rules</a:t>
            </a:r>
            <a:r>
              <a:rPr lang="en-US" dirty="0"/>
              <a:t>. For each frequent itemset L with length k &gt; 1, the following procedure is applied:</a:t>
            </a:r>
          </a:p>
          <a:p>
            <a:r>
              <a:rPr lang="en-US" dirty="0"/>
              <a:t>Generate all observable rules from this itemset L.</a:t>
            </a:r>
          </a:p>
          <a:p>
            <a:r>
              <a:rPr lang="en-US" dirty="0"/>
              <a:t>For each generated rule, calculate the evaluation measure (e.g., rule confidence) for the rule.</a:t>
            </a:r>
          </a:p>
          <a:p>
            <a:r>
              <a:rPr lang="en-US" dirty="0"/>
              <a:t>If the evaluation measure is greater than the user-specified threshold, then add the rule to the rule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53CB6-D7AD-4884-A046-C9D8BB641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7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Summary: Input Transaction Data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input data should be in a</a:t>
            </a:r>
            <a:br>
              <a:rPr lang="en-US" dirty="0"/>
            </a:br>
            <a:r>
              <a:rPr lang="en-US" dirty="0"/>
              <a:t>transactional data structure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Sale Receipt format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Item List format.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Item Indicator format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5043A-A0AE-4951-81D3-D9AA3A5D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5122" name="Picture 2" descr="Grocery Store Receipts ... Really? | Earl Pitts">
            <a:extLst>
              <a:ext uri="{FF2B5EF4-FFF2-40B4-BE49-F238E27FC236}">
                <a16:creationId xmlns:a16="http://schemas.microsoft.com/office/drawing/2014/main" id="{86B2BEF5-8304-4F4C-B331-F344A60C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1700" y="1690688"/>
            <a:ext cx="3981450" cy="44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80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Sale Receipt Format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473751" cy="4351338"/>
          </a:xfrm>
        </p:spPr>
        <p:txBody>
          <a:bodyPr>
            <a:normAutofit/>
          </a:bodyPr>
          <a:lstStyle/>
          <a:p>
            <a:r>
              <a:rPr lang="en-US" dirty="0"/>
              <a:t>The input data table should contain these two fields.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The first field is the identifiers of customers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The second field is the identifiers of the items (or products) that are </a:t>
            </a:r>
            <a:r>
              <a:rPr lang="en-US" i="1" dirty="0"/>
              <a:t>purchased</a:t>
            </a:r>
            <a:r>
              <a:rPr lang="en-US" dirty="0"/>
              <a:t> by (or associated with) the customers.</a:t>
            </a:r>
          </a:p>
          <a:p>
            <a:r>
              <a:rPr lang="en-US" dirty="0"/>
              <a:t>Each customer has as many records as the number of items.</a:t>
            </a:r>
          </a:p>
          <a:p>
            <a:r>
              <a:rPr lang="en-US" dirty="0"/>
              <a:t>Each record is for each item purchased by the customer.</a:t>
            </a:r>
          </a:p>
          <a:p>
            <a:r>
              <a:rPr lang="en-US" dirty="0"/>
              <a:t>Commonly used format because the number of fields is fixed at two and the fields are stored as strings.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A6FEAE7-EF6A-484F-8C31-96BCEC645817}"/>
              </a:ext>
            </a:extLst>
          </p:cNvPr>
          <p:cNvGraphicFramePr>
            <a:graphicFrameLocks noGrp="1"/>
          </p:cNvGraphicFramePr>
          <p:nvPr/>
        </p:nvGraphicFramePr>
        <p:xfrm>
          <a:off x="9448800" y="182562"/>
          <a:ext cx="1905000" cy="5886838"/>
        </p:xfrm>
        <a:graphic>
          <a:graphicData uri="http://schemas.openxmlformats.org/drawingml/2006/table">
            <a:tbl>
              <a:tblPr/>
              <a:tblGrid>
                <a:gridCol w="1143001">
                  <a:extLst>
                    <a:ext uri="{9D8B030D-6E8A-4147-A177-3AD203B41FA5}">
                      <a16:colId xmlns:a16="http://schemas.microsoft.com/office/drawing/2014/main" val="2549674483"/>
                    </a:ext>
                  </a:extLst>
                </a:gridCol>
                <a:gridCol w="761999">
                  <a:extLst>
                    <a:ext uri="{9D8B030D-6E8A-4147-A177-3AD203B41FA5}">
                      <a16:colId xmlns:a16="http://schemas.microsoft.com/office/drawing/2014/main" val="2911543010"/>
                    </a:ext>
                  </a:extLst>
                </a:gridCol>
              </a:tblGrid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592001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79440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766836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72236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4536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749184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487262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45967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632520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251777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861624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525308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98632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380672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C4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234241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C5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341805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C5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014823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807881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8898490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096232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83976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C6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66513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032534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3713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C7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552205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C8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183323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C9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33968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C9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712333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C9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967751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841070"/>
                  </a:ext>
                </a:extLst>
              </a:tr>
              <a:tr h="1801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C10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018" marR="7018" marT="701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47842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D91D-80B9-4643-8A88-00181A22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Item List Format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158135" cy="4351338"/>
          </a:xfrm>
        </p:spPr>
        <p:txBody>
          <a:bodyPr>
            <a:normAutofit/>
          </a:bodyPr>
          <a:lstStyle/>
          <a:p>
            <a:r>
              <a:rPr lang="en-US" dirty="0"/>
              <a:t>Each customer has one record</a:t>
            </a:r>
          </a:p>
          <a:p>
            <a:r>
              <a:rPr lang="en-US" dirty="0"/>
              <a:t>The input data table should contain these two fields.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The first field contains the identifiers of customers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The second field is a list (or array) of the item identifiers.</a:t>
            </a:r>
          </a:p>
          <a:p>
            <a:r>
              <a:rPr lang="en-US" dirty="0"/>
              <a:t>Also, a common format but the second field requires special storage type (a list of strings with a variable number of strings)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6C92DB-453A-487E-AC6C-DCD4B908150B}"/>
              </a:ext>
            </a:extLst>
          </p:cNvPr>
          <p:cNvSpPr/>
          <p:nvPr/>
        </p:nvSpPr>
        <p:spPr>
          <a:xfrm>
            <a:off x="8153400" y="1366222"/>
            <a:ext cx="3333947" cy="4661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['D', 'D', 'C', 'B', 'A', 'D', 'B', 'C']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['D']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['B']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['B', 'D', 'B', 'D']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['C', 'B']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['B', 'B', 'C', 'D', 'C']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['D', 'C', 'A']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['A']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['D', 'D', 'A’]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['D', 'D']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F7E6-687E-456A-A7CA-62CB2DDA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65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Item Indicator Format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3176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customer has one record</a:t>
            </a:r>
          </a:p>
          <a:p>
            <a:r>
              <a:rPr lang="en-US" dirty="0"/>
              <a:t>The number of fields is equal to one plus the number of distinct items.</a:t>
            </a:r>
          </a:p>
          <a:p>
            <a:r>
              <a:rPr lang="en-US" dirty="0"/>
              <a:t>The first field is the identifiers of customers</a:t>
            </a:r>
          </a:p>
          <a:p>
            <a:r>
              <a:rPr lang="en-US" dirty="0"/>
              <a:t>The second to the last fields are the Boolean values that indicate whether an item has been purchased.</a:t>
            </a:r>
          </a:p>
          <a:p>
            <a:r>
              <a:rPr lang="en-US" dirty="0"/>
              <a:t>A handy format for developing codes but requires more storages.  It is because most customers will only purchase a handful of items.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47B14A-950B-4C48-BF5A-0AF9BF27B3F8}"/>
              </a:ext>
            </a:extLst>
          </p:cNvPr>
          <p:cNvSpPr/>
          <p:nvPr/>
        </p:nvSpPr>
        <p:spPr>
          <a:xfrm>
            <a:off x="7162936" y="1825625"/>
            <a:ext cx="4779389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	A	B	C	D</a:t>
            </a:r>
          </a:p>
          <a:p>
            <a:r>
              <a:rPr lang="en-US" dirty="0"/>
              <a:t>0	True	True	True	True</a:t>
            </a:r>
          </a:p>
          <a:p>
            <a:r>
              <a:rPr lang="en-US" dirty="0"/>
              <a:t>1	False	False	False	True</a:t>
            </a:r>
          </a:p>
          <a:p>
            <a:r>
              <a:rPr lang="en-US" dirty="0"/>
              <a:t>2	False	False	False	True</a:t>
            </a:r>
          </a:p>
          <a:p>
            <a:r>
              <a:rPr lang="en-US" dirty="0"/>
              <a:t>3	False	True	False	False</a:t>
            </a:r>
          </a:p>
          <a:p>
            <a:r>
              <a:rPr lang="en-US" dirty="0"/>
              <a:t>4	False	True	False	True</a:t>
            </a:r>
          </a:p>
          <a:p>
            <a:r>
              <a:rPr lang="en-US" dirty="0"/>
              <a:t>5	False	True	True	False</a:t>
            </a:r>
          </a:p>
          <a:p>
            <a:r>
              <a:rPr lang="en-US" dirty="0"/>
              <a:t>6	False	True	True	True</a:t>
            </a:r>
          </a:p>
          <a:p>
            <a:r>
              <a:rPr lang="en-US" dirty="0"/>
              <a:t>7	True	False	True	True</a:t>
            </a:r>
          </a:p>
          <a:p>
            <a:r>
              <a:rPr lang="en-US" dirty="0"/>
              <a:t>8	True	False	False	False</a:t>
            </a:r>
          </a:p>
          <a:p>
            <a:r>
              <a:rPr lang="en-US" dirty="0"/>
              <a:t>9	True	False	False	True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5DADD-4C9B-4A4A-9E2D-76C6BAE2F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817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Summary: Preprocess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Duplicated items of a customer are removed.</a:t>
            </a:r>
          </a:p>
          <a:p>
            <a:r>
              <a:rPr lang="en-US" dirty="0"/>
              <a:t>The number of customers is known at this time.</a:t>
            </a:r>
          </a:p>
          <a:p>
            <a:r>
              <a:rPr lang="en-US" dirty="0"/>
              <a:t>The number of unique items is known at this time.</a:t>
            </a:r>
          </a:p>
          <a:p>
            <a:r>
              <a:rPr lang="en-US" dirty="0"/>
              <a:t>The number of unique items of each customer is also known at this time.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83AB9-11FB-4353-93E8-0158CDBC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581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Summary: Algorithm Parameters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Max_k</a:t>
            </a:r>
            <a:r>
              <a:rPr lang="en-US" dirty="0"/>
              <a:t> = Maximum size of itemset (i.e., the maximum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r>
              <a:rPr lang="en-US" dirty="0" err="1"/>
              <a:t>Min_S</a:t>
            </a:r>
            <a:r>
              <a:rPr lang="en-US" dirty="0"/>
              <a:t> = Minimum Support Level</a:t>
            </a:r>
          </a:p>
          <a:p>
            <a:r>
              <a:rPr lang="en-US" dirty="0" err="1"/>
              <a:t>Min_C</a:t>
            </a:r>
            <a:r>
              <a:rPr lang="en-US" dirty="0"/>
              <a:t> = Minimum Confidence Level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0A52C-307E-4CEE-82C4-74BF6664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18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Summary: Find Frequent Itemset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Scan the input table to find the Universal set of items: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m</a:t>
                </a:r>
                <a:r>
                  <a:rPr lang="en-US" dirty="0"/>
                  <a:t> is the number of distinct items.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the support of each distinct item, i.e., calculate Support(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Support(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>
                    <a:sym typeface="Symbol" panose="05050102010706020507" pitchFamily="18" charset="2"/>
                  </a:rPr>
                  <a:t></a:t>
                </a:r>
                <a:r>
                  <a:rPr lang="en-US" dirty="0"/>
                  <a:t> </a:t>
                </a:r>
                <a:r>
                  <a:rPr lang="en-US" dirty="0" err="1"/>
                  <a:t>Min_S</a:t>
                </a:r>
                <a:r>
                  <a:rPr lang="en-US" dirty="0"/>
                  <a:t>, then create additional 2-itemset by appending another item.  The resulting 2-itemsets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Support(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 </a:t>
                </a:r>
                <a:r>
                  <a:rPr lang="en-US" dirty="0">
                    <a:sym typeface="Symbol" panose="05050102010706020507" pitchFamily="18" charset="2"/>
                  </a:rPr>
                  <a:t>&lt;</a:t>
                </a:r>
                <a:r>
                  <a:rPr lang="en-US" dirty="0"/>
                  <a:t> </a:t>
                </a:r>
                <a:r>
                  <a:rPr lang="en-US" dirty="0" err="1"/>
                  <a:t>Min_S</a:t>
                </a:r>
                <a:r>
                  <a:rPr lang="en-US" dirty="0"/>
                  <a:t>, then no additional 2-itemsets are created and mark this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as terminal.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Repeat the steps 3 and 4 (i.e., appending items to create the (k+1)- itemset from the k-itemset).  Stop when (k+1) &gt; </a:t>
                </a:r>
                <a:r>
                  <a:rPr lang="en-US" dirty="0" err="1"/>
                  <a:t>Max_k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101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BAC0A-6FF3-40D9-BF75-BF46B956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9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Summary: Find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each frequent k-itemset (i.e., k </a:t>
                </a:r>
                <a:r>
                  <a:rPr lang="en-US" dirty="0">
                    <a:sym typeface="Symbol" panose="05050102010706020507" pitchFamily="18" charset="2"/>
                  </a:rPr>
                  <a:t> </a:t>
                </a:r>
                <a:r>
                  <a:rPr lang="en-US" dirty="0" err="1">
                    <a:sym typeface="Symbol" panose="05050102010706020507" pitchFamily="18" charset="2"/>
                  </a:rPr>
                  <a:t>Max_k</a:t>
                </a:r>
                <a:r>
                  <a:rPr lang="en-US" dirty="0">
                    <a:sym typeface="Symbol" panose="05050102010706020507" pitchFamily="18" charset="2"/>
                  </a:rPr>
                  <a:t> and its support </a:t>
                </a:r>
                <a:r>
                  <a:rPr lang="en-US" dirty="0"/>
                  <a:t> </a:t>
                </a:r>
                <a:r>
                  <a:rPr lang="en-US" dirty="0" err="1"/>
                  <a:t>Min_S</a:t>
                </a:r>
                <a:r>
                  <a:rPr lang="en-US" dirty="0"/>
                  <a:t>), consider all the shorter itemsets which are a subset of it.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-itemset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-itemset are found among the frequent itemsets.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Create this rule where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-itemset is the antecedent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-itemset is the consequent.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the metrics for this rule</a:t>
                </a:r>
              </a:p>
              <a:p>
                <a:pPr lvl="1"/>
                <a:r>
                  <a:rPr lang="en-US" dirty="0"/>
                  <a:t>Confidence = Support(k-itemset) / Support(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-itemset)</a:t>
                </a:r>
              </a:p>
              <a:p>
                <a:pPr lvl="1"/>
                <a:r>
                  <a:rPr lang="en-US" dirty="0"/>
                  <a:t>Expected Confidence = Support(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-itemset)</a:t>
                </a:r>
              </a:p>
              <a:p>
                <a:pPr lvl="1"/>
                <a:r>
                  <a:rPr lang="en-US" dirty="0"/>
                  <a:t>Lift = Confidence / (Expected Confidence)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Output this rule only if Confidence </a:t>
                </a:r>
                <a:r>
                  <a:rPr lang="en-US" dirty="0">
                    <a:sym typeface="Symbol" panose="05050102010706020507" pitchFamily="18" charset="2"/>
                  </a:rPr>
                  <a:t> </a:t>
                </a:r>
                <a:r>
                  <a:rPr lang="en-US" dirty="0" err="1">
                    <a:sym typeface="Symbol" panose="05050102010706020507" pitchFamily="18" charset="2"/>
                  </a:rPr>
                  <a:t>Min_C</a:t>
                </a:r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 t="-3501" r="-174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80305-FA66-4857-9B38-8972DB1E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127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 Applied to the Toy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05525" cy="4351338"/>
          </a:xfrm>
        </p:spPr>
        <p:txBody>
          <a:bodyPr>
            <a:normAutofit/>
          </a:bodyPr>
          <a:lstStyle/>
          <a:p>
            <a:r>
              <a:rPr lang="en-US" dirty="0"/>
              <a:t>Support for {A}:</a:t>
            </a:r>
          </a:p>
          <a:p>
            <a:pPr lvl="1"/>
            <a:r>
              <a:rPr lang="en-US" dirty="0"/>
              <a:t>Occurred in customers 1, 7, 8, 9</a:t>
            </a:r>
          </a:p>
          <a:p>
            <a:pPr lvl="1"/>
            <a:r>
              <a:rPr lang="en-US" dirty="0"/>
              <a:t>Equals 4/10 = 40%</a:t>
            </a:r>
          </a:p>
          <a:p>
            <a:r>
              <a:rPr lang="en-US" dirty="0"/>
              <a:t>Support for {B, D}:</a:t>
            </a:r>
          </a:p>
          <a:p>
            <a:pPr lvl="1"/>
            <a:r>
              <a:rPr lang="en-US" dirty="0"/>
              <a:t>Occurred in customers 1, 4, 6</a:t>
            </a:r>
          </a:p>
          <a:p>
            <a:pPr lvl="1"/>
            <a:r>
              <a:rPr lang="en-US" dirty="0"/>
              <a:t>Equals 3/10 = 30%</a:t>
            </a:r>
          </a:p>
          <a:p>
            <a:r>
              <a:rPr lang="en-US" dirty="0"/>
              <a:t>Support for {B, C, D}:</a:t>
            </a:r>
          </a:p>
          <a:p>
            <a:pPr lvl="1"/>
            <a:r>
              <a:rPr lang="en-US" dirty="0"/>
              <a:t>Occurred in customers 1, 6</a:t>
            </a:r>
          </a:p>
          <a:p>
            <a:pPr lvl="1"/>
            <a:r>
              <a:rPr lang="en-US" dirty="0"/>
              <a:t>Equals 2/10 = 20%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943725" y="1825625"/>
          <a:ext cx="4877507" cy="39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809987" imgH="3076601" progId="Excel.Sheet.12">
                  <p:embed/>
                </p:oleObj>
              </mc:Choice>
              <mc:Fallback>
                <p:oleObj name="Worksheet" r:id="rId3" imgW="3809987" imgH="3076601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43725" y="1825625"/>
                        <a:ext cx="4877507" cy="3938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7C6EA4-4320-404B-9CBC-F3DF5ECC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Painting a Room for Someone Special 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DB98-EFFB-4C93-B0D0-1B168833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2021 by Ming-Long Lam, Ph.D.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EEB38C5-9DD3-4281-9544-572EE34A9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712661" y="1825145"/>
            <a:ext cx="4118341" cy="4394680"/>
          </a:xfrm>
          <a:custGeom>
            <a:avLst/>
            <a:gdLst/>
            <a:ahLst/>
            <a:cxnLst/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Drop Cloth | Plastic Drop Cloth | Clare">
            <a:extLst>
              <a:ext uri="{FF2B5EF4-FFF2-40B4-BE49-F238E27FC236}">
                <a16:creationId xmlns:a16="http://schemas.microsoft.com/office/drawing/2014/main" id="{FB75522F-3AB9-42AA-A4A5-115359AF9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52701" y="1876397"/>
            <a:ext cx="4292082" cy="4360631"/>
          </a:xfrm>
          <a:custGeom>
            <a:avLst/>
            <a:gdLst/>
            <a:ahLst/>
            <a:cxnLst/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use Paint | Interior &amp; Exterior Paint Colors | Dutch Boy">
            <a:extLst>
              <a:ext uri="{FF2B5EF4-FFF2-40B4-BE49-F238E27FC236}">
                <a16:creationId xmlns:a16="http://schemas.microsoft.com/office/drawing/2014/main" id="{C9409A6D-E12A-4BCC-8EA7-982363599D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 bwMode="auto">
          <a:xfrm>
            <a:off x="4420455" y="1870659"/>
            <a:ext cx="4367740" cy="3487119"/>
          </a:xfrm>
          <a:custGeom>
            <a:avLst/>
            <a:gdLst/>
            <a:ahLst/>
            <a:cxnLst/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397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Minimum Support Threshold = 0.5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Support(A) = 0.4, Support(B) = 0.5, Support(C) = 0.4, Support(D) = 0.7</a:t>
            </a:r>
          </a:p>
          <a:p>
            <a:r>
              <a:rPr lang="en-US" dirty="0"/>
              <a:t>If the Minimum Support Threshold = 0.5, then we can ignore all itemsets that contain A or C.</a:t>
            </a:r>
          </a:p>
          <a:p>
            <a:r>
              <a:rPr lang="en-US" dirty="0"/>
              <a:t>As a result, we only consider these itemsets: (B), (D), and (B,D).</a:t>
            </a:r>
          </a:p>
          <a:p>
            <a:r>
              <a:rPr lang="en-US" dirty="0"/>
              <a:t>Since Support(B &amp; D) = 0.3, this 2-itemset (B,D) will also be ignored.</a:t>
            </a:r>
          </a:p>
          <a:p>
            <a:r>
              <a:rPr lang="en-US" dirty="0"/>
              <a:t>Only 1-itemset (B) and (D) will survive, but no association rules can be created from these 1-itemsets.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F7605-22EC-49EA-9BA9-CFE967B89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7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Minimum Support Threshold = 0.3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Support(A) = 0.4, Support(B) = 0.5, Support(C) = 0.4, Support(D) = 0.7</a:t>
            </a:r>
          </a:p>
          <a:p>
            <a:r>
              <a:rPr lang="en-US" dirty="0"/>
              <a:t>If the Minimum Support Threshold = 0.3, then all four 1-itemsets will survive.</a:t>
            </a:r>
          </a:p>
          <a:p>
            <a:pPr lvl="1"/>
            <a:r>
              <a:rPr lang="en-US" dirty="0"/>
              <a:t>The 2-itemsets (A,D), (B,C), (B,D)and (C,D) will be the final frequent itemsets</a:t>
            </a:r>
          </a:p>
          <a:p>
            <a:r>
              <a:rPr lang="en-US" dirty="0"/>
              <a:t>Create rules: B </a:t>
            </a:r>
            <a:r>
              <a:rPr lang="en-US" dirty="0">
                <a:sym typeface="Wingdings" panose="05000000000000000000" pitchFamily="2" charset="2"/>
              </a:rPr>
              <a:t> D and D  B.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Conf(B  D) = Support(B &amp; D) / Support(B) = 0.3 / 0.5 = 0.6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Conf(D  B) = Support(B &amp; D) / Support(D) = 0.3 / 0.7 = 0.4285</a:t>
            </a:r>
          </a:p>
          <a:p>
            <a:r>
              <a:rPr lang="en-US" dirty="0">
                <a:sym typeface="Wingdings" panose="05000000000000000000" pitchFamily="2" charset="2"/>
              </a:rPr>
              <a:t>If the Minimum Confidence Threshold is 0.5, then the rule D  B will be ignored.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C8E99-78AC-4F5C-A4DD-C0DFE9C8F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13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Python Library for Apriori Algorithm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 </a:t>
            </a:r>
            <a:r>
              <a:rPr lang="en-US" dirty="0" err="1"/>
              <a:t>mlxtend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https://anaconda.org/conda-forge/mlxtend</a:t>
            </a:r>
            <a:endParaRPr lang="en-US" dirty="0"/>
          </a:p>
          <a:p>
            <a:r>
              <a:rPr lang="en-US" dirty="0"/>
              <a:t>Latest version is 0.18.0, released on November 25, 2020</a:t>
            </a:r>
          </a:p>
          <a:p>
            <a:r>
              <a:rPr lang="en-US" dirty="0"/>
              <a:t>The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apriori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min_support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use_colnames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=)</a:t>
            </a:r>
            <a:r>
              <a:rPr lang="en-US" dirty="0"/>
              <a:t> function finds the frequent itemsets.  See for details.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http://rasbt.github.io/mlxtend/user_guide/frequent_patterns/Apriori/</a:t>
            </a:r>
            <a:endParaRPr lang="en-US" sz="2000" dirty="0"/>
          </a:p>
          <a:p>
            <a:r>
              <a:rPr lang="en-US" dirty="0"/>
              <a:t>The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association_rules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metric=‘’,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min_threshold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=)</a:t>
            </a:r>
            <a:r>
              <a:rPr lang="en-US" dirty="0"/>
              <a:t> function generates the association rules. See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http://rasbt.github.io/mlxtend/user_guide/frequent_patterns/association_rules/</a:t>
            </a:r>
            <a:r>
              <a:rPr lang="en-US" dirty="0"/>
              <a:t> for details.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FE1A46-A983-4623-A866-491A2264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79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 Applied to the Toy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ToyAssoc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('C:\\IIT\\Machine Learning\\Data\\AssociationRuleToyExample.csv', delimiter=',')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Convert the Sale Receipt data to the Item List format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ToyAssoc.groupby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(['Customer'])['Item'].apply(list).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values.tolist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Convert the Item List format to the Item Indicator format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mlxtend.preprocessing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TransactionEncoder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TransactionEncoder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te_ary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te.fit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).transform(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ItemIndicator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te_ary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columns=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te.columns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mlxtend.frequent_patterns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apriori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mlxtend.frequent_patterns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association_rules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Find the frequent itemsets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apriori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ItemIndicator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min_support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0.3,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max_len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2,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use_colnames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Discover the association rules</a:t>
            </a:r>
          </a:p>
          <a:p>
            <a:pPr marL="0" indent="0">
              <a:lnSpc>
                <a:spcPct val="105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association_rules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metric = "confidence",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min_threshold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39397-3116-4DB8-8D20-ECCBC9DBA1C2}"/>
              </a:ext>
            </a:extLst>
          </p:cNvPr>
          <p:cNvSpPr/>
          <p:nvPr/>
        </p:nvSpPr>
        <p:spPr>
          <a:xfrm>
            <a:off x="8596827" y="1411050"/>
            <a:ext cx="27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3 Association Rule.py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2771-A1F7-4B0A-8DC0-ABD5A10B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16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 Applied to the Toy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Found 8 itemsets whose support is 0.3</a:t>
            </a:r>
            <a:br>
              <a:rPr lang="en-US" dirty="0"/>
            </a:br>
            <a:r>
              <a:rPr lang="en-US" dirty="0"/>
              <a:t>or higher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1-itemset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{A}, {B}, {C}, and {D}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2-itemset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{A, D}, {B, C}, {B, D}, and {C, D}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34F74B-E38D-4090-8409-4244A90C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690688"/>
            <a:ext cx="4419600" cy="37052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B377D-CF6F-4A53-825C-566E0C14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72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Apriori Algorithm Applied to the Toy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65555C-A457-44DC-A3D9-DB30D8C4A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1847850"/>
            <a:ext cx="10810875" cy="31623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0CBF4-6108-4E6B-A1A2-F5BACA83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45226-440F-4E43-9ED2-7E5D5BD9631A}"/>
              </a:ext>
            </a:extLst>
          </p:cNvPr>
          <p:cNvSpPr txBox="1"/>
          <p:nvPr/>
        </p:nvSpPr>
        <p:spPr>
          <a:xfrm>
            <a:off x="690562" y="5167312"/>
            <a:ext cx="661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Frozen set is just an immutable version of a Python set object. </a:t>
            </a:r>
          </a:p>
        </p:txBody>
      </p:sp>
    </p:spTree>
    <p:extLst>
      <p:ext uri="{BB962C8B-B14F-4D97-AF65-F5344CB8AC3E}">
        <p14:creationId xmlns:p14="http://schemas.microsoft.com/office/powerpoint/2010/main" val="1733939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Choice of Parameters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maximum size of itemset?</a:t>
            </a:r>
          </a:p>
          <a:p>
            <a:r>
              <a:rPr lang="en-US" dirty="0"/>
              <a:t>What is the minimum Support?</a:t>
            </a:r>
          </a:p>
          <a:p>
            <a:r>
              <a:rPr lang="en-US" dirty="0"/>
              <a:t>What is the minimum Confidence? </a:t>
            </a:r>
          </a:p>
          <a:p>
            <a:pPr lvl="1"/>
            <a:endParaRPr lang="en-US" dirty="0"/>
          </a:p>
          <a:p>
            <a:r>
              <a:rPr lang="en-US" dirty="0"/>
              <a:t>A too high value takes a long time to get all the itemsets</a:t>
            </a:r>
          </a:p>
          <a:p>
            <a:r>
              <a:rPr lang="en-US" dirty="0"/>
              <a:t>A too low value risks missing some interesting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6CF3B-FD1E-4CAE-B0EB-A2A566B4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26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Maximum Size of Itemset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Calculate the number of items purchased by each customer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frequency table of the results from (1)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Consider the median number of items purchased</a:t>
            </a:r>
          </a:p>
          <a:p>
            <a:pPr lvl="1"/>
            <a:r>
              <a:rPr lang="en-US" dirty="0"/>
              <a:t>Choose a lower number if the median is still too high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ECE93-905C-4295-81D3-4F7E78E83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944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Minimum Support and Confidence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resources permit, try lower Support and Confidence thresholds.</a:t>
            </a:r>
          </a:p>
          <a:p>
            <a:pPr lvl="1"/>
            <a:r>
              <a:rPr lang="en-US" dirty="0"/>
              <a:t>Try threshold = 0.01 (i.e., 1%)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Support versus Confidence (i.e., Support on the vertical axis and Confidence on the horizontal axis)</a:t>
            </a:r>
          </a:p>
          <a:p>
            <a:pPr lvl="1"/>
            <a:r>
              <a:rPr lang="en-US" dirty="0"/>
              <a:t>Optionally make the size of marker proportional to Lift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practical thresholds for Support and Confidence</a:t>
            </a:r>
          </a:p>
          <a:p>
            <a:pPr lvl="1"/>
            <a:r>
              <a:rPr lang="en-US" dirty="0"/>
              <a:t>Use your analytical judgment to choose rules whose Confidence are above your comfort level, to draw a boundary to separate rules according to their Support.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EFFD0-E6A2-4684-BC95-78803982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95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500188"/>
            <a:ext cx="6096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Scatterplot of Support vs. Confidence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162309" y="1319514"/>
            <a:ext cx="2743200" cy="763929"/>
          </a:xfrm>
          <a:prstGeom prst="ellipse">
            <a:avLst/>
          </a:prstGeom>
          <a:solidFill>
            <a:srgbClr val="92D05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Credible and Common Rules</a:t>
            </a:r>
          </a:p>
        </p:txBody>
      </p:sp>
      <p:sp>
        <p:nvSpPr>
          <p:cNvPr id="5" name="Oval 4"/>
          <p:cNvSpPr/>
          <p:nvPr/>
        </p:nvSpPr>
        <p:spPr>
          <a:xfrm>
            <a:off x="6620719" y="2951544"/>
            <a:ext cx="2732831" cy="2849181"/>
          </a:xfrm>
          <a:prstGeom prst="ellipse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Highly Credible, though Rare, Rules</a:t>
            </a:r>
          </a:p>
        </p:txBody>
      </p:sp>
      <p:sp>
        <p:nvSpPr>
          <p:cNvPr id="3" name="Oval 2"/>
          <p:cNvSpPr/>
          <p:nvPr/>
        </p:nvSpPr>
        <p:spPr>
          <a:xfrm>
            <a:off x="4114800" y="4505326"/>
            <a:ext cx="1876425" cy="1447800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Accidental Rules That Cannot Be Trusted</a:t>
            </a:r>
          </a:p>
        </p:txBody>
      </p:sp>
      <p:sp>
        <p:nvSpPr>
          <p:cNvPr id="6" name="Oval 5"/>
          <p:cNvSpPr/>
          <p:nvPr/>
        </p:nvSpPr>
        <p:spPr>
          <a:xfrm>
            <a:off x="4800600" y="3200400"/>
            <a:ext cx="1733309" cy="771525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Gray Area</a:t>
            </a:r>
          </a:p>
        </p:txBody>
      </p:sp>
      <p:sp>
        <p:nvSpPr>
          <p:cNvPr id="10" name="Oval 9"/>
          <p:cNvSpPr/>
          <p:nvPr/>
        </p:nvSpPr>
        <p:spPr>
          <a:xfrm rot="5400000">
            <a:off x="5479286" y="4798731"/>
            <a:ext cx="1653371" cy="542684"/>
          </a:xfrm>
          <a:prstGeom prst="ellipse">
            <a:avLst/>
          </a:prstGeom>
          <a:solidFill>
            <a:schemeClr val="bg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B441C-E991-4C4E-B3AF-5E364461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5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Nasi Kunyit (Turmeric Glutinous Rice) | Roti n Rice">
            <a:extLst>
              <a:ext uri="{FF2B5EF4-FFF2-40B4-BE49-F238E27FC236}">
                <a16:creationId xmlns:a16="http://schemas.microsoft.com/office/drawing/2014/main" id="{290FBF13-1229-4C00-B665-1D8A9BFB9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20" y="10"/>
            <a:ext cx="3728839" cy="41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E1E7C-8642-4494-9582-FE18139047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7755" y="5"/>
            <a:ext cx="3686887" cy="4197368"/>
          </a:xfrm>
          <a:custGeom>
            <a:avLst/>
            <a:gdLst/>
            <a:ahLst/>
            <a:cxnLst/>
            <a:rect l="l" t="t" r="r" b="b"/>
            <a:pathLst>
              <a:path w="3686887" h="4197368">
                <a:moveTo>
                  <a:pt x="0" y="0"/>
                </a:moveTo>
                <a:lnTo>
                  <a:pt x="3686887" y="0"/>
                </a:lnTo>
                <a:lnTo>
                  <a:pt x="3686887" y="3832811"/>
                </a:lnTo>
                <a:lnTo>
                  <a:pt x="3497100" y="3826712"/>
                </a:lnTo>
                <a:cubicBezTo>
                  <a:pt x="3497100" y="3826712"/>
                  <a:pt x="3493758" y="3826712"/>
                  <a:pt x="3493758" y="3826712"/>
                </a:cubicBezTo>
                <a:cubicBezTo>
                  <a:pt x="3426914" y="3823370"/>
                  <a:pt x="3363416" y="3823370"/>
                  <a:pt x="3296571" y="3820027"/>
                </a:cubicBezTo>
                <a:cubicBezTo>
                  <a:pt x="3065966" y="3820027"/>
                  <a:pt x="2835360" y="3820027"/>
                  <a:pt x="2608095" y="3820027"/>
                </a:cubicBezTo>
                <a:cubicBezTo>
                  <a:pt x="2384173" y="3910265"/>
                  <a:pt x="2140198" y="3833396"/>
                  <a:pt x="1919619" y="3903581"/>
                </a:cubicBezTo>
                <a:cubicBezTo>
                  <a:pt x="1685670" y="3900239"/>
                  <a:pt x="1465092" y="3970423"/>
                  <a:pt x="1234485" y="4000503"/>
                </a:cubicBezTo>
                <a:cubicBezTo>
                  <a:pt x="1060693" y="4013871"/>
                  <a:pt x="883561" y="3997160"/>
                  <a:pt x="723139" y="4067345"/>
                </a:cubicBezTo>
                <a:cubicBezTo>
                  <a:pt x="661310" y="4095753"/>
                  <a:pt x="606165" y="4128339"/>
                  <a:pt x="583188" y="4172622"/>
                </a:cubicBezTo>
                <a:lnTo>
                  <a:pt x="575662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7174" name="Picture 6" descr="Image for post">
            <a:extLst>
              <a:ext uri="{FF2B5EF4-FFF2-40B4-BE49-F238E27FC236}">
                <a16:creationId xmlns:a16="http://schemas.microsoft.com/office/drawing/2014/main" id="{D4C6EC01-FE05-4A2B-A47A-23E0B54EF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653541" y="1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ndemic drives US cereal sales higher, GlobalData says | 2020-10-22 | Food  Business News">
            <a:extLst>
              <a:ext uri="{FF2B5EF4-FFF2-40B4-BE49-F238E27FC236}">
                <a16:creationId xmlns:a16="http://schemas.microsoft.com/office/drawing/2014/main" id="{155D388E-F512-4AEB-9E7C-B4C90DAA0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4297691"/>
            <a:ext cx="6836830" cy="2560309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822" y="4467297"/>
            <a:ext cx="5971178" cy="14713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Weekly Trip for Daily Staple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DB98-EFFB-4C93-B0D0-1B168833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2831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2021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43110" y="6356350"/>
            <a:ext cx="9106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2707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Imaginary Store Market Basket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imaginary store sales the following items: bananas, bologna, bread, buns, butter, cereal, cheese, chips, eggs, hotdogs, mayo, milk, mustard, oranges, pickles, and soda.</a:t>
            </a:r>
          </a:p>
          <a:p>
            <a:r>
              <a:rPr lang="en-US" dirty="0"/>
              <a:t>We have recorded transactions of 995 customers in this CSV file: imaginary_Store.csv.  This CSV file has 7,037 rows of observations and two variables.</a:t>
            </a:r>
          </a:p>
          <a:p>
            <a:r>
              <a:rPr lang="en-US" dirty="0"/>
              <a:t>The variables are:</a:t>
            </a:r>
          </a:p>
          <a:p>
            <a:pPr lvl="1"/>
            <a:r>
              <a:rPr lang="en-US" dirty="0"/>
              <a:t>Customer: A unique identifier of a customer</a:t>
            </a:r>
          </a:p>
          <a:p>
            <a:pPr lvl="1"/>
            <a:r>
              <a:rPr lang="en-US" dirty="0"/>
              <a:t>Item: Item purchased by the customer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AAB5F-A6CE-4F49-B262-BB837FA3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Imaginary Store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Load the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necessarty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libraries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mlxtend.preprocessing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TransactionEncoder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Imaginary_Store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('C:\\IIT\\Machine Learning\\Data\\Imaginary_Store.csv', delimiter=',')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Convert the Sale Receipt data to the Item List format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Imaginary_Store.groupby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(['Customer'])['Item'].apply(list).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values.tolist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Convert the Item List format to the Item Indicator format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TransactionEncoder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te_ary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te.fit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).transform(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ListItem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ItemIndicator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te_ary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columns=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te.columns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Calculate the frequency table of number of customers per item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nCustomerPurchase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Imaginary_Store.groupby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('Item').size()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freqTable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pandas.Series.sort_index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pandas.Series.value_counts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nCustomerPurchase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Calculate the frequency table of number of items purchase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nItemPurchase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Imaginary_Store.groupby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('Customer').size()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freqTable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pandas.Series.sort_index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pandas.Series.value_counts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nItemPurchase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39397-3116-4DB8-8D20-ECCBC9DBA1C2}"/>
              </a:ext>
            </a:extLst>
          </p:cNvPr>
          <p:cNvSpPr/>
          <p:nvPr/>
        </p:nvSpPr>
        <p:spPr>
          <a:xfrm>
            <a:off x="7206566" y="1456293"/>
            <a:ext cx="4290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3 Imaginary Store Association Rule.py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2771-A1F7-4B0A-8DC0-ABD5A10B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32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Number of Customs Who Bought Item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96878" cy="4351338"/>
          </a:xfrm>
        </p:spPr>
        <p:txBody>
          <a:bodyPr>
            <a:normAutofit/>
          </a:bodyPr>
          <a:lstStyle/>
          <a:p>
            <a:r>
              <a:rPr lang="en-US" dirty="0"/>
              <a:t>Since duplicated items in a customer’s basket are ignored, then the Frequency is the number of customers who bought that item.</a:t>
            </a:r>
          </a:p>
          <a:p>
            <a:r>
              <a:rPr lang="en-US" dirty="0"/>
              <a:t>For example, 698 customers have Chips in their basket.  This means Support{Chips} = 0.702</a:t>
            </a:r>
          </a:p>
          <a:p>
            <a:r>
              <a:rPr lang="en-US" dirty="0"/>
              <a:t>Since including additional items will only decrease the Support, this suggests that the maximum support we can have is 0.702.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B561FA-C239-4B1E-8B43-69CAF9CDC717}"/>
              </a:ext>
            </a:extLst>
          </p:cNvPr>
          <p:cNvSpPr/>
          <p:nvPr/>
        </p:nvSpPr>
        <p:spPr>
          <a:xfrm>
            <a:off x="7445014" y="5919550"/>
            <a:ext cx="4290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3 Imaginary Store Association Rule.py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B9FADE-D545-43AB-A223-F59B26EE0F53}"/>
              </a:ext>
            </a:extLst>
          </p:cNvPr>
          <p:cNvGraphicFramePr>
            <a:graphicFrameLocks noGrp="1"/>
          </p:cNvGraphicFramePr>
          <p:nvPr/>
        </p:nvGraphicFramePr>
        <p:xfrm>
          <a:off x="7958293" y="1558293"/>
          <a:ext cx="3104347" cy="4274820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002300">
                  <a:extLst>
                    <a:ext uri="{9D8B030D-6E8A-4147-A177-3AD203B41FA5}">
                      <a16:colId xmlns:a16="http://schemas.microsoft.com/office/drawing/2014/main" val="2425775905"/>
                    </a:ext>
                  </a:extLst>
                </a:gridCol>
                <a:gridCol w="1030142">
                  <a:extLst>
                    <a:ext uri="{9D8B030D-6E8A-4147-A177-3AD203B41FA5}">
                      <a16:colId xmlns:a16="http://schemas.microsoft.com/office/drawing/2014/main" val="4045019462"/>
                    </a:ext>
                  </a:extLst>
                </a:gridCol>
                <a:gridCol w="1071905">
                  <a:extLst>
                    <a:ext uri="{9D8B030D-6E8A-4147-A177-3AD203B41FA5}">
                      <a16:colId xmlns:a16="http://schemas.microsoft.com/office/drawing/2014/main" val="2243840255"/>
                    </a:ext>
                  </a:extLst>
                </a:gridCol>
              </a:tblGrid>
              <a:tr h="24129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Item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Frequency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Support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4665241"/>
                  </a:ext>
                </a:extLst>
              </a:tr>
              <a:tr h="2137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Chips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698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30946434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Cheese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842553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Cereal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1204195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Butter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53609640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Buns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3573201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Bread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891528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Bologna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9857847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Bananas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0.469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5958840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Eggs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0.460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32485438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Hotdogs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18811231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Mayo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8135824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Milk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12941022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Mustard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0.249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30767347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Oranges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53302761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Pickles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38299053"/>
                  </a:ext>
                </a:extLst>
              </a:tr>
              <a:tr h="242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Soda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3319721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BC86D-5572-4F89-9E9F-A41ED19D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45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Recommended Maximum Size of Itemset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75376" cy="4351338"/>
          </a:xfrm>
        </p:spPr>
        <p:txBody>
          <a:bodyPr>
            <a:normAutofit/>
          </a:bodyPr>
          <a:lstStyle/>
          <a:p>
            <a:r>
              <a:rPr lang="en-US" dirty="0"/>
              <a:t>Read this frequency table like there are 28 customers who purchased 2 distinct items in their baskets</a:t>
            </a:r>
          </a:p>
          <a:p>
            <a:r>
              <a:rPr lang="en-US" dirty="0"/>
              <a:t>The median number of distinct items is 7.</a:t>
            </a:r>
          </a:p>
          <a:p>
            <a:r>
              <a:rPr lang="en-US" dirty="0"/>
              <a:t>So we set the maximum size of itemset to be 7.</a:t>
            </a:r>
          </a:p>
          <a:p>
            <a:r>
              <a:rPr lang="en-US" dirty="0"/>
              <a:t>Without additional information, we set the minimum Support to 0.01 and the minimum Confidence to 0.5</a:t>
            </a:r>
          </a:p>
          <a:p>
            <a:pPr lvl="1"/>
            <a:r>
              <a:rPr lang="en-US" dirty="0"/>
              <a:t>Found 53,516 rules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5E1BBCE-CE4D-4FA9-B807-F4753D0E3BA8}"/>
              </a:ext>
            </a:extLst>
          </p:cNvPr>
          <p:cNvGraphicFramePr>
            <a:graphicFrameLocks noGrp="1"/>
          </p:cNvGraphicFramePr>
          <p:nvPr/>
        </p:nvGraphicFramePr>
        <p:xfrm>
          <a:off x="8374619" y="1690688"/>
          <a:ext cx="2430938" cy="397383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215469">
                  <a:extLst>
                    <a:ext uri="{9D8B030D-6E8A-4147-A177-3AD203B41FA5}">
                      <a16:colId xmlns:a16="http://schemas.microsoft.com/office/drawing/2014/main" val="514258363"/>
                    </a:ext>
                  </a:extLst>
                </a:gridCol>
                <a:gridCol w="1215469">
                  <a:extLst>
                    <a:ext uri="{9D8B030D-6E8A-4147-A177-3AD203B41FA5}">
                      <a16:colId xmlns:a16="http://schemas.microsoft.com/office/drawing/2014/main" val="105505042"/>
                    </a:ext>
                  </a:extLst>
                </a:gridCol>
              </a:tblGrid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Item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Frequency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7693471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8437659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4644292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85055714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570376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01002809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136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4072695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9008371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5144501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7742413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7291543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2586406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1947118"/>
                  </a:ext>
                </a:extLst>
              </a:tr>
              <a:tr h="248103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184889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3B561FA-C239-4B1E-8B43-69CAF9CDC717}"/>
              </a:ext>
            </a:extLst>
          </p:cNvPr>
          <p:cNvSpPr/>
          <p:nvPr/>
        </p:nvSpPr>
        <p:spPr>
          <a:xfrm>
            <a:off x="7445014" y="5919550"/>
            <a:ext cx="4290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3 Imaginary Store Association Rule.py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E086C-8342-47B2-995F-916F2E5F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94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Imaginary Store Association Rules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mlxtend.frequent_patterns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apriori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mlxtend.frequent_patterns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association_rules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Find the frequent itemsets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apriori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ItemIndicator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min_support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0.01,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max_len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7,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use_colnames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Discover the association rules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association_rules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metric = "confidence",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min_threshold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0.5)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plt.figure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figsize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=(6,4))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plt.scatter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['confidence'],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['support'], s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['lift'])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plt.grid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plt.xlabel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("Confidence")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plt.ylabel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("Support")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plt.show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Find the frequent itemsets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apriori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ItemIndicator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min_support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0.1,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max_len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7,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use_colnames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Discover the association rules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association_rules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frequent_itemsets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, metric = "confidence",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min_threshold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0.8)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39397-3116-4DB8-8D20-ECCBC9DBA1C2}"/>
              </a:ext>
            </a:extLst>
          </p:cNvPr>
          <p:cNvSpPr/>
          <p:nvPr/>
        </p:nvSpPr>
        <p:spPr>
          <a:xfrm>
            <a:off x="7206566" y="1456293"/>
            <a:ext cx="4290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3 Imaginary Store Association Rule.py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C2771-A1F7-4B0A-8DC0-ABD5A10B2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28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Support versus Confidence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1385" y="1550979"/>
            <a:ext cx="3510699" cy="4351338"/>
          </a:xfrm>
        </p:spPr>
        <p:txBody>
          <a:bodyPr>
            <a:normAutofit/>
          </a:bodyPr>
          <a:lstStyle/>
          <a:p>
            <a:r>
              <a:rPr lang="en-US" dirty="0"/>
              <a:t>Relatively fewer rules have Support &gt; 0.3</a:t>
            </a:r>
          </a:p>
          <a:p>
            <a:r>
              <a:rPr lang="en-US" dirty="0"/>
              <a:t>We can set an aggressive Confidence threshold</a:t>
            </a:r>
          </a:p>
          <a:p>
            <a:r>
              <a:rPr lang="en-US" dirty="0"/>
              <a:t>Try minimum Support = 0.1 and minimum Confidence = 0.8.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5C59C-F9D9-4E2E-8B6D-A89DCFC2C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50" y="1550979"/>
            <a:ext cx="6686120" cy="4572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3302A-B3F2-4F19-BF6D-F39A5F82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01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Support versus Confidence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2769" y="1539286"/>
            <a:ext cx="3851031" cy="4351338"/>
          </a:xfrm>
        </p:spPr>
        <p:txBody>
          <a:bodyPr>
            <a:normAutofit/>
          </a:bodyPr>
          <a:lstStyle/>
          <a:p>
            <a:r>
              <a:rPr lang="en-US" dirty="0"/>
              <a:t>There are 51 rules where Support &gt; 0.1 and Confidence &gt; 0.8</a:t>
            </a:r>
          </a:p>
          <a:p>
            <a:r>
              <a:rPr lang="en-US" dirty="0"/>
              <a:t>The Lift values vary between 1.14 to 1.37 with a median of 1.168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1911F-E7E5-4D2A-9431-6E38E771A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40" y="1539286"/>
            <a:ext cx="6789247" cy="4572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13BA0-CA7C-4083-BBB8-A096DF5E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4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with a Particular Consequent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Suppose you are promoting Cereal.  You want to study the purchase behavior that, with high confidence, leads to buying Cereal only.</a:t>
            </a:r>
          </a:p>
          <a:p>
            <a:pPr lvl="1"/>
            <a:r>
              <a:rPr lang="en-US" dirty="0"/>
              <a:t>In other words, you want the Consequent to contain Cereal only.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2DDEB-1A60-41A2-88DE-F098DF5F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E51E8E-3895-4F60-9E9C-023A48C67D93}"/>
              </a:ext>
            </a:extLst>
          </p:cNvPr>
          <p:cNvSpPr txBox="1">
            <a:spLocks/>
          </p:cNvSpPr>
          <p:nvPr/>
        </p:nvSpPr>
        <p:spPr>
          <a:xfrm>
            <a:off x="838199" y="3349689"/>
            <a:ext cx="10515600" cy="10730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Show rules that have the 'CEREAL'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consquent</a:t>
            </a: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import numpy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Cereal_Consequent_Rule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numpy.isin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["consequents"].values, {"Cereal"})]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9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with a “Cereal” Consequent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1297C-78D0-468C-92DE-20920243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1" y="1851949"/>
            <a:ext cx="11849878" cy="38024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2DDEB-1A60-41A2-88DE-F098DF5F5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79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with a Particular Antecedent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Suppose you want to study what else people buy if they already bought Oranges.</a:t>
            </a:r>
          </a:p>
          <a:p>
            <a:pPr lvl="1"/>
            <a:r>
              <a:rPr lang="en-US" dirty="0"/>
              <a:t>In other words, you want the Antecedent to contain Oranges.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B37AF-0D9F-4B28-A944-BFD1E60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1209FC-E871-42CC-A93A-268DFAE4B731}"/>
              </a:ext>
            </a:extLst>
          </p:cNvPr>
          <p:cNvSpPr txBox="1">
            <a:spLocks/>
          </p:cNvSpPr>
          <p:nvPr/>
        </p:nvSpPr>
        <p:spPr>
          <a:xfrm>
            <a:off x="838199" y="3275401"/>
            <a:ext cx="10515600" cy="2962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# Show rules that have the 'Oranges' antecedent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antecedent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["antecedents"]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selectAntecedent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numpy.ones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((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assoc_rules.shape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[0], 1),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dtype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=bool)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for f in antecedent: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selectAntecedent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[i,0] = "Oranges" in f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+ 1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Orange_Antecedent_Rule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assoc_rules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selectAntecedent</a:t>
            </a:r>
            <a:r>
              <a:rPr lang="en-US" sz="1200" b="1" dirty="0">
                <a:latin typeface="SAS Monospace" panose="020B060902020202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dirty="0">
              <a:latin typeface="SAS Monospace" panose="020B0609020202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1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Personalize Investment Portfolio  </a:t>
            </a:r>
          </a:p>
        </p:txBody>
      </p:sp>
      <p:pic>
        <p:nvPicPr>
          <p:cNvPr id="5124" name="Picture 4" descr="Image result for stock market">
            <a:extLst>
              <a:ext uri="{FF2B5EF4-FFF2-40B4-BE49-F238E27FC236}">
                <a16:creationId xmlns:a16="http://schemas.microsoft.com/office/drawing/2014/main" id="{D2129952-413B-4DBF-87F3-C64F032ED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8" r="15890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treasury bills">
            <a:extLst>
              <a:ext uri="{FF2B5EF4-FFF2-40B4-BE49-F238E27FC236}">
                <a16:creationId xmlns:a16="http://schemas.microsoft.com/office/drawing/2014/main" id="{58E78931-09E0-427F-9A1D-36BEACEF8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2" r="2" b="22449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9DB98-EFFB-4C93-B0D0-1B1688334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9579" y="6536267"/>
            <a:ext cx="4892842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 © 2021 by Ming-Long Lam, Ph.D.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8C6FFE-9773-4FCE-A398-98A714046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r="31199" b="2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57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Rules that Contain “Oranges” in Antecedent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8295E-7DEB-448E-9400-D58824CB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36" y="1595534"/>
            <a:ext cx="11681927" cy="453908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B37AF-0D9F-4B28-A944-BFD1E60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0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Association Rules are easy to understand.</a:t>
            </a:r>
          </a:p>
          <a:p>
            <a:r>
              <a:rPr lang="en-US" dirty="0"/>
              <a:t>Association Rules have practical meanings.</a:t>
            </a:r>
          </a:p>
          <a:p>
            <a:r>
              <a:rPr lang="en-US" dirty="0"/>
              <a:t>Association Rules can be used to make business decisions.</a:t>
            </a:r>
          </a:p>
          <a:p>
            <a:r>
              <a:rPr lang="en-US" dirty="0"/>
              <a:t>Association Rules are developed based on the Bayes’ Theorem.</a:t>
            </a:r>
          </a:p>
          <a:p>
            <a:r>
              <a:rPr lang="en-US" dirty="0"/>
              <a:t>Apriori Algorithm makes it practical to generate Association Rules.</a:t>
            </a:r>
          </a:p>
          <a:p>
            <a:r>
              <a:rPr lang="en-US" dirty="0"/>
              <a:t>Set the Minimum Support and </a:t>
            </a:r>
            <a:r>
              <a:rPr lang="en-US"/>
              <a:t>Minimum Confidence </a:t>
            </a:r>
            <a:r>
              <a:rPr lang="en-US" dirty="0"/>
              <a:t>wisely to get rules that matter.</a:t>
            </a:r>
          </a:p>
          <a:p>
            <a:r>
              <a:rPr lang="en-US" dirty="0"/>
              <a:t>Drill down on rules with selected Antecedents and Consequents.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6C78-CC0B-426F-A442-79B6F074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845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Preparation For Week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Chapter 4 of the Machine Learning book, if you can</a:t>
            </a:r>
          </a:p>
          <a:p>
            <a:r>
              <a:rPr lang="en-US" dirty="0">
                <a:hlinkClick r:id="rId3"/>
              </a:rPr>
              <a:t>https://scikit-learn.org/stable/modules/clustering.html#clustering</a:t>
            </a:r>
            <a:endParaRPr lang="en-US" dirty="0"/>
          </a:p>
          <a:p>
            <a:r>
              <a:rPr lang="en-US" dirty="0"/>
              <a:t>Ask yourself:</a:t>
            </a:r>
          </a:p>
          <a:p>
            <a:pPr lvl="1"/>
            <a:r>
              <a:rPr lang="en-US" dirty="0"/>
              <a:t>Why do you need to read this chapter?</a:t>
            </a:r>
          </a:p>
          <a:p>
            <a:pPr lvl="1"/>
            <a:r>
              <a:rPr lang="en-US" dirty="0"/>
              <a:t>What problems can I apply the algorithms in this chapter?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6C78-CC0B-426F-A442-79B6F074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9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479607"/>
            <a:ext cx="4967618" cy="1419829"/>
          </a:xfrm>
        </p:spPr>
        <p:txBody>
          <a:bodyPr anchor="b">
            <a:normAutofit/>
          </a:bodyPr>
          <a:lstStyle/>
          <a:p>
            <a:r>
              <a:rPr lang="en-US" sz="4200" b="1" dirty="0">
                <a:solidFill>
                  <a:schemeClr val="bg1"/>
                </a:solidFill>
              </a:rPr>
              <a:t>Special Arrangement for February 11,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142128"/>
            <a:ext cx="4836989" cy="4023559"/>
          </a:xfrm>
        </p:spPr>
        <p:txBody>
          <a:bodyPr>
            <a:noAutofit/>
          </a:bodyPr>
          <a:lstStyle/>
          <a:p>
            <a:r>
              <a:rPr lang="en-US" sz="2000" dirty="0"/>
              <a:t>February 12, 2021 is the Chinese New Year Day of Ox</a:t>
            </a:r>
          </a:p>
          <a:p>
            <a:r>
              <a:rPr lang="en-US" sz="2000" dirty="0"/>
              <a:t>February 11, 2021 is the Chinese New Year Eve</a:t>
            </a:r>
          </a:p>
          <a:p>
            <a:r>
              <a:rPr lang="en-US" sz="2000" dirty="0"/>
              <a:t>Class will not meet in real-time on February 11, 2021</a:t>
            </a:r>
          </a:p>
          <a:p>
            <a:r>
              <a:rPr lang="en-US" sz="2000" dirty="0"/>
              <a:t>Dr. Lam will pre-record the Week 4 lecture</a:t>
            </a:r>
          </a:p>
          <a:p>
            <a:r>
              <a:rPr lang="en-US" sz="2000" dirty="0"/>
              <a:t>Week 4 lecture recording will be available before 6:45 PM on February 11, 2021</a:t>
            </a:r>
          </a:p>
          <a:p>
            <a:r>
              <a:rPr lang="en-US" sz="2000" dirty="0"/>
              <a:t>Please direct all questions about this special arrangement to Dr. Lam</a:t>
            </a:r>
          </a:p>
        </p:txBody>
      </p:sp>
      <p:pic>
        <p:nvPicPr>
          <p:cNvPr id="4098" name="Picture 2" descr="Image result for chinese new year ox">
            <a:extLst>
              <a:ext uri="{FF2B5EF4-FFF2-40B4-BE49-F238E27FC236}">
                <a16:creationId xmlns:a16="http://schemas.microsoft.com/office/drawing/2014/main" id="{6C5B6A34-7092-412F-9305-AB6407EB9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896947" y="10"/>
            <a:ext cx="6293530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C6C78-CC0B-426F-A442-79B6F074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Copyright © 2021 by Ming-Long Lam, Ph.D.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C20BA80-1909-427C-B3BD-3DD8AEAFD5B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779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 Discovery Motivated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Identifying credible associations enable merchants make decisions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1502AA-0409-45B0-B45F-E88C9142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2C9CD1B-9B25-4C25-930E-60782EF6E9CD}"/>
              </a:ext>
            </a:extLst>
          </p:cNvPr>
          <p:cNvGraphicFramePr/>
          <p:nvPr/>
        </p:nvGraphicFramePr>
        <p:xfrm>
          <a:off x="1188357" y="2640660"/>
          <a:ext cx="9815286" cy="353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995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Rule Discovery Quick Overview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/>
              <a:t>Definition</a:t>
            </a:r>
            <a:r>
              <a:rPr lang="en-US" sz="3000" dirty="0"/>
              <a:t>: The identification of items that occur together in a typical event or record (commonly called a transaction)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/>
              <a:t>Other Names</a:t>
            </a:r>
            <a:r>
              <a:rPr lang="en-US" sz="3000" dirty="0"/>
              <a:t>: Market Basket Analysis (MBA)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/>
              <a:t>Data Source</a:t>
            </a:r>
            <a:r>
              <a:rPr lang="en-US" sz="3000" dirty="0"/>
              <a:t>: Point-of-Sale transaction processing systems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/>
              <a:t>Data Type</a:t>
            </a:r>
            <a:r>
              <a:rPr lang="en-US" sz="3000" dirty="0"/>
              <a:t>: All items as categorical data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b="1" dirty="0"/>
              <a:t>Sufficient Statistic</a:t>
            </a:r>
            <a:r>
              <a:rPr lang="en-US" sz="3000" dirty="0"/>
              <a:t>: The frequency counts of the number of times items occur alone and in combination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F4E8EC-5EDE-457E-B737-05BDF60C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74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8160</Words>
  <Application>Microsoft Office PowerPoint</Application>
  <PresentationFormat>Widescreen</PresentationFormat>
  <Paragraphs>1807</Paragraphs>
  <Slides>73</Slides>
  <Notes>72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Adobe Garamond Pro</vt:lpstr>
      <vt:lpstr>Arial</vt:lpstr>
      <vt:lpstr>Calibri</vt:lpstr>
      <vt:lpstr>Calibri Light</vt:lpstr>
      <vt:lpstr>Cambria Math</vt:lpstr>
      <vt:lpstr>Courier New</vt:lpstr>
      <vt:lpstr>SAS Monospace</vt:lpstr>
      <vt:lpstr>Times New Roman</vt:lpstr>
      <vt:lpstr>Office Theme</vt:lpstr>
      <vt:lpstr>Worksheet</vt:lpstr>
      <vt:lpstr>PowerPoint Presentation</vt:lpstr>
      <vt:lpstr>Week 3: Association Rule Learner</vt:lpstr>
      <vt:lpstr>Association Rule Discovery Motivated</vt:lpstr>
      <vt:lpstr>Making Pancake Breakfast for Mother’s Day  </vt:lpstr>
      <vt:lpstr>Painting a Room for Someone Special  </vt:lpstr>
      <vt:lpstr>Weekly Trip for Daily Staple  </vt:lpstr>
      <vt:lpstr>Personalize Investment Portfolio  </vt:lpstr>
      <vt:lpstr>Association Rule Discovery Motivated  </vt:lpstr>
      <vt:lpstr>Association Rule Discovery Quick Overview  </vt:lpstr>
      <vt:lpstr>Association Rule Discovery Quick Overview  </vt:lpstr>
      <vt:lpstr>Examples of Association Rule  </vt:lpstr>
      <vt:lpstr>Association Rule Discovery History  </vt:lpstr>
      <vt:lpstr>Data for Association Rule Discovery</vt:lpstr>
      <vt:lpstr>Association Rules</vt:lpstr>
      <vt:lpstr>Measuring Association Rules</vt:lpstr>
      <vt:lpstr>Association Rules: Support Metric</vt:lpstr>
      <vt:lpstr>Association Rules: Confidence Metric</vt:lpstr>
      <vt:lpstr>Association Rules: Expected Confidence  Metric</vt:lpstr>
      <vt:lpstr>Association Rules: Lift Metric</vt:lpstr>
      <vt:lpstr>Association Rules: Leverage Metric</vt:lpstr>
      <vt:lpstr>Association Rules: Conviction Metric</vt:lpstr>
      <vt:lpstr>A Few Words On Conditional Probability</vt:lpstr>
      <vt:lpstr>Bayes’ Theorem</vt:lpstr>
      <vt:lpstr>The Term “Bayesian”</vt:lpstr>
      <vt:lpstr>Bayesian Theorem - Independence</vt:lpstr>
      <vt:lpstr>Bayes’ Theorem - Independence</vt:lpstr>
      <vt:lpstr>A Toy Example of Association Rules</vt:lpstr>
      <vt:lpstr>All Association Rules (by Antecedent)</vt:lpstr>
      <vt:lpstr>All Association Rules (by Consequent)</vt:lpstr>
      <vt:lpstr>Number of Possible Itemsets</vt:lpstr>
      <vt:lpstr>Maximum Number of Association Rules</vt:lpstr>
      <vt:lpstr>Maximum Number of Association Rules</vt:lpstr>
      <vt:lpstr>A Toy Example of Association Rules</vt:lpstr>
      <vt:lpstr>A Toy Example of Association Rules</vt:lpstr>
      <vt:lpstr>A Toy Example of Association Rules</vt:lpstr>
      <vt:lpstr>A Toy Example of Association Rules</vt:lpstr>
      <vt:lpstr>Rule Searching Algorithm</vt:lpstr>
      <vt:lpstr>Apriori Algorithm</vt:lpstr>
      <vt:lpstr>Apriori Algorithm: First Step</vt:lpstr>
      <vt:lpstr>Apriori Algorithm: Second Step</vt:lpstr>
      <vt:lpstr>Summary: Input Transaction Data Structure</vt:lpstr>
      <vt:lpstr>Sale Receipt Format</vt:lpstr>
      <vt:lpstr>Item List Format</vt:lpstr>
      <vt:lpstr>Item Indicator Format</vt:lpstr>
      <vt:lpstr>Summary: Preprocess Data</vt:lpstr>
      <vt:lpstr>Summary: Algorithm Parameters</vt:lpstr>
      <vt:lpstr>Summary: Find Frequent Itemset</vt:lpstr>
      <vt:lpstr>Summary: Find Rules</vt:lpstr>
      <vt:lpstr>Apriori Algorithm Applied to the Toy Example</vt:lpstr>
      <vt:lpstr>Minimum Support Threshold = 0.5</vt:lpstr>
      <vt:lpstr>Minimum Support Threshold = 0.3</vt:lpstr>
      <vt:lpstr>Python Library for Apriori Algorithm</vt:lpstr>
      <vt:lpstr>Apriori Algorithm Applied to the Toy Example</vt:lpstr>
      <vt:lpstr>Apriori Algorithm Applied to the Toy Example</vt:lpstr>
      <vt:lpstr>Apriori Algorithm Applied to the Toy Example</vt:lpstr>
      <vt:lpstr>Choice of Parameters</vt:lpstr>
      <vt:lpstr>Maximum Size of Itemset</vt:lpstr>
      <vt:lpstr>Minimum Support and Confidence</vt:lpstr>
      <vt:lpstr>Scatterplot of Support vs. Confidence</vt:lpstr>
      <vt:lpstr>Imaginary Store Market Basket Example</vt:lpstr>
      <vt:lpstr>Imaginary Store Association Rules</vt:lpstr>
      <vt:lpstr>Number of Customs Who Bought Item</vt:lpstr>
      <vt:lpstr>Recommended Maximum Size of Itemset</vt:lpstr>
      <vt:lpstr>Imaginary Store Association Rules</vt:lpstr>
      <vt:lpstr>Support versus Confidence</vt:lpstr>
      <vt:lpstr>Support versus Confidence</vt:lpstr>
      <vt:lpstr>Rules with a Particular Consequent</vt:lpstr>
      <vt:lpstr>Rules with a “Cereal” Consequent</vt:lpstr>
      <vt:lpstr>Rules with a Particular Antecedent</vt:lpstr>
      <vt:lpstr>Rules that Contain “Oranges” in Antecedent</vt:lpstr>
      <vt:lpstr>Reflection</vt:lpstr>
      <vt:lpstr>Preparation For Week 4</vt:lpstr>
      <vt:lpstr>Special Arrangement for February 11, 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Sukanta Sharma</cp:lastModifiedBy>
  <cp:revision>22</cp:revision>
  <dcterms:created xsi:type="dcterms:W3CDTF">2021-01-28T19:00:01Z</dcterms:created>
  <dcterms:modified xsi:type="dcterms:W3CDTF">2021-02-05T00:24:13Z</dcterms:modified>
</cp:coreProperties>
</file>